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4"/>
  </p:notesMasterIdLst>
  <p:handoutMasterIdLst>
    <p:handoutMasterId r:id="rId2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0287000" cy="6858000" type="35mm"/>
  <p:notesSz cx="6858000" cy="9144000"/>
  <p:embeddedFontLst>
    <p:embeddedFont>
      <p:font typeface="Arial Black" panose="020B0A04020102020204" pitchFamily="34" charset="0"/>
      <p:bold r:id="rId26"/>
    </p:embeddedFont>
    <p:embeddedFont>
      <p:font typeface="Calibri" panose="020F0502020204030204" pitchFamily="34" charset="0"/>
      <p:regular r:id="rId27"/>
      <p:bold r:id="rId28"/>
      <p:italic r:id="rId29"/>
      <p:boldItalic r:id="rId30"/>
    </p:embeddedFont>
  </p:embeddedFontLst>
  <p:defaultTextStyle>
    <a:defPPr>
      <a:defRPr lang="nl-NL"/>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721"/>
    <a:srgbClr val="C00000"/>
    <a:srgbClr val="DD6F11"/>
    <a:srgbClr val="C8B8A4"/>
    <a:srgbClr val="967B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446" autoAdjust="0"/>
    <p:restoredTop sz="71551" autoAdjust="0"/>
  </p:normalViewPr>
  <p:slideViewPr>
    <p:cSldViewPr>
      <p:cViewPr varScale="1">
        <p:scale>
          <a:sx n="81" d="100"/>
          <a:sy n="81" d="100"/>
        </p:scale>
        <p:origin x="2880" y="90"/>
      </p:cViewPr>
      <p:guideLst>
        <p:guide orient="horz" pos="2160"/>
        <p:guide pos="32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800DC64A-93FB-4BF3-987A-01BCEB2B2361}" type="datetimeFigureOut">
              <a:rPr lang="nl-NL"/>
              <a:pPr>
                <a:defRPr/>
              </a:pPr>
              <a:t>29-10-2020</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0A18AA95-8A00-47BC-8925-F5F4272C6FE0}" type="slidenum">
              <a:rPr lang="nl-NL"/>
              <a:pPr>
                <a:defRPr/>
              </a:pPr>
              <a:t>‹#›</a:t>
            </a:fld>
            <a:endParaRPr lang="nl-NL"/>
          </a:p>
        </p:txBody>
      </p:sp>
    </p:spTree>
    <p:extLst>
      <p:ext uri="{BB962C8B-B14F-4D97-AF65-F5344CB8AC3E}">
        <p14:creationId xmlns:p14="http://schemas.microsoft.com/office/powerpoint/2010/main" val="3340609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49F6980B-8479-4C4F-AA66-8E400904A8D9}" type="datetimeFigureOut">
              <a:rPr lang="nl-NL"/>
              <a:pPr>
                <a:defRPr/>
              </a:pPr>
              <a:t>29-10-2020</a:t>
            </a:fld>
            <a:endParaRPr lang="nl-NL"/>
          </a:p>
        </p:txBody>
      </p:sp>
      <p:sp>
        <p:nvSpPr>
          <p:cNvPr id="4" name="Tijdelijke aanduiding voor dia-afbeelding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A35C0BE9-BD21-43AD-A17E-A11628E04370}" type="slidenum">
              <a:rPr lang="nl-NL"/>
              <a:pPr>
                <a:defRPr/>
              </a:pPr>
              <a:t>‹#›</a:t>
            </a:fld>
            <a:endParaRPr lang="nl-NL"/>
          </a:p>
        </p:txBody>
      </p:sp>
    </p:spTree>
    <p:extLst>
      <p:ext uri="{BB962C8B-B14F-4D97-AF65-F5344CB8AC3E}">
        <p14:creationId xmlns:p14="http://schemas.microsoft.com/office/powerpoint/2010/main" val="1391497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this Lean Six Sigma Academy Yellow Belt training module.</a:t>
            </a:r>
          </a:p>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A35C0BE9-BD21-43AD-A17E-A11628E04370}" type="slidenum">
              <a:rPr lang="nl-NL" smtClean="0"/>
              <a:pPr>
                <a:defRPr/>
              </a:pPr>
              <a:t>1</a:t>
            </a:fld>
            <a:endParaRPr lang="nl-NL"/>
          </a:p>
        </p:txBody>
      </p:sp>
    </p:spTree>
    <p:extLst>
      <p:ext uri="{BB962C8B-B14F-4D97-AF65-F5344CB8AC3E}">
        <p14:creationId xmlns:p14="http://schemas.microsoft.com/office/powerpoint/2010/main" val="2276976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FF2051A-993B-40B5-9546-82305B6C2DC3}" type="slidenum">
              <a:rPr lang="en-US" smtClean="0"/>
              <a:pPr/>
              <a:t>10</a:t>
            </a:fld>
            <a:endParaRPr lang="en-US"/>
          </a:p>
        </p:txBody>
      </p:sp>
      <p:sp>
        <p:nvSpPr>
          <p:cNvPr id="49155" name="Rectangle 2"/>
          <p:cNvSpPr>
            <a:spLocks noGrp="1" noRot="1" noChangeAspect="1" noChangeArrowheads="1" noTextEdit="1"/>
          </p:cNvSpPr>
          <p:nvPr>
            <p:ph type="sldImg"/>
          </p:nvPr>
        </p:nvSpPr>
        <p:spPr>
          <a:xfrm>
            <a:off x="857250" y="685800"/>
            <a:ext cx="5143500" cy="3429000"/>
          </a:xfrm>
          <a:ln/>
        </p:spPr>
      </p:sp>
      <p:sp>
        <p:nvSpPr>
          <p:cNvPr id="49156" name="Rectangle 3"/>
          <p:cNvSpPr>
            <a:spLocks noGrp="1" noChangeArrowheads="1"/>
          </p:cNvSpPr>
          <p:nvPr>
            <p:ph type="body" idx="1"/>
          </p:nvPr>
        </p:nvSpPr>
        <p:spPr>
          <a:noFill/>
          <a:ln/>
        </p:spPr>
        <p:txBody>
          <a:bodyPr/>
          <a:lstStyle/>
          <a:p>
            <a:pPr eaLnBrk="1" hangingPunct="1"/>
            <a:r>
              <a:rPr lang="en-GB" dirty="0"/>
              <a:t>The scatter plot is used to study the relationship between two continuous variables. This is done by drawing each variable on a different axis. In the graph we can see the relation between initial weight and height. If the different measurements appear in a line, it means that there is a very clear relation, also called a correlation. The more the measurements on the graph look like a cloud of points, the lesser the chance of relation or correlation</a:t>
            </a:r>
            <a:r>
              <a:rPr lang="en-GB"/>
              <a:t>. </a:t>
            </a:r>
            <a:endParaRPr lang="en-GB" dirty="0"/>
          </a:p>
          <a:p>
            <a:pPr eaLnBrk="1" hangingPunct="1"/>
            <a:endParaRPr lang="nl-NL" dirty="0"/>
          </a:p>
        </p:txBody>
      </p:sp>
    </p:spTree>
    <p:extLst>
      <p:ext uri="{BB962C8B-B14F-4D97-AF65-F5344CB8AC3E}">
        <p14:creationId xmlns:p14="http://schemas.microsoft.com/office/powerpoint/2010/main" val="2778921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jdelijke aanduiding voor dia-afbeelding 1"/>
          <p:cNvSpPr>
            <a:spLocks noGrp="1" noRot="1" noChangeAspect="1" noTextEdit="1"/>
          </p:cNvSpPr>
          <p:nvPr>
            <p:ph type="sldImg"/>
          </p:nvPr>
        </p:nvSpPr>
        <p:spPr>
          <a:xfrm>
            <a:off x="857250" y="685800"/>
            <a:ext cx="5143500" cy="3429000"/>
          </a:xfrm>
          <a:ln/>
        </p:spPr>
      </p:sp>
      <p:sp>
        <p:nvSpPr>
          <p:cNvPr id="51203" name="Tijdelijke aanduiding voor notities 2"/>
          <p:cNvSpPr>
            <a:spLocks noGrp="1"/>
          </p:cNvSpPr>
          <p:nvPr>
            <p:ph type="body" idx="1"/>
          </p:nvPr>
        </p:nvSpPr>
        <p:spPr>
          <a:noFill/>
          <a:ln/>
        </p:spPr>
        <p:txBody>
          <a:bodyPr/>
          <a:lstStyle/>
          <a:p>
            <a:r>
              <a:rPr lang="en-GB" dirty="0"/>
              <a:t>A check sheet is a good visual tool to collect data about a process.</a:t>
            </a:r>
          </a:p>
        </p:txBody>
      </p:sp>
      <p:sp>
        <p:nvSpPr>
          <p:cNvPr id="51204" name="Tijdelijke aanduiding voor dianummer 3"/>
          <p:cNvSpPr>
            <a:spLocks noGrp="1"/>
          </p:cNvSpPr>
          <p:nvPr>
            <p:ph type="sldNum" sz="quarter" idx="5"/>
          </p:nvPr>
        </p:nvSpPr>
        <p:spPr>
          <a:noFill/>
        </p:spPr>
        <p:txBody>
          <a:bodyPr/>
          <a:lstStyle/>
          <a:p>
            <a:fld id="{CBC29AFA-0EFC-4441-B3A2-D7D152D549BB}" type="slidenum">
              <a:rPr lang="en-US" smtClean="0"/>
              <a:pPr/>
              <a:t>11</a:t>
            </a:fld>
            <a:endParaRPr lang="en-US"/>
          </a:p>
        </p:txBody>
      </p:sp>
    </p:spTree>
    <p:extLst>
      <p:ext uri="{BB962C8B-B14F-4D97-AF65-F5344CB8AC3E}">
        <p14:creationId xmlns:p14="http://schemas.microsoft.com/office/powerpoint/2010/main" val="1195567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jdelijke aanduiding voor dia-afbeelding 1"/>
          <p:cNvSpPr>
            <a:spLocks noGrp="1" noRot="1" noChangeAspect="1" noTextEdit="1"/>
          </p:cNvSpPr>
          <p:nvPr>
            <p:ph type="sldImg"/>
          </p:nvPr>
        </p:nvSpPr>
        <p:spPr>
          <a:xfrm>
            <a:off x="857250" y="685800"/>
            <a:ext cx="5143500" cy="3429000"/>
          </a:xfrm>
          <a:ln/>
        </p:spPr>
      </p:sp>
      <p:sp>
        <p:nvSpPr>
          <p:cNvPr id="19459" name="Tijdelijke aanduiding voor notities 2"/>
          <p:cNvSpPr>
            <a:spLocks noGrp="1"/>
          </p:cNvSpPr>
          <p:nvPr>
            <p:ph type="body" idx="1"/>
          </p:nvPr>
        </p:nvSpPr>
        <p:spPr>
          <a:noFill/>
          <a:ln/>
        </p:spPr>
        <p:txBody>
          <a:bodyPr/>
          <a:lstStyle/>
          <a:p>
            <a:r>
              <a:rPr lang="en-GB" dirty="0"/>
              <a:t>Visual management is used in the work environment to improve cooperation and results and to be able to prevent problems. By creating and maintaining a clean visual environment, everyone on the shop floor is able to quickly determine and understand the situation at any given time. This means that in terms of the results, everyone within the area is able to determine if there’s anything not right and if so, what actions need to be taken. </a:t>
            </a:r>
            <a:endParaRPr lang="nl-NL" dirty="0"/>
          </a:p>
        </p:txBody>
      </p:sp>
      <p:sp>
        <p:nvSpPr>
          <p:cNvPr id="19460" name="Tijdelijke aanduiding voor dianummer 3"/>
          <p:cNvSpPr>
            <a:spLocks noGrp="1"/>
          </p:cNvSpPr>
          <p:nvPr>
            <p:ph type="sldNum" sz="quarter" idx="5"/>
          </p:nvPr>
        </p:nvSpPr>
        <p:spPr>
          <a:noFill/>
        </p:spPr>
        <p:txBody>
          <a:bodyPr/>
          <a:lstStyle/>
          <a:p>
            <a:pPr defTabSz="911492"/>
            <a:fld id="{23F4CF34-6F5E-42C5-9072-9FB949A82210}" type="slidenum">
              <a:rPr lang="en-US" smtClean="0"/>
              <a:pPr defTabSz="911492"/>
              <a:t>12</a:t>
            </a:fld>
            <a:endParaRPr lang="en-US" dirty="0"/>
          </a:p>
        </p:txBody>
      </p:sp>
    </p:spTree>
    <p:extLst>
      <p:ext uri="{BB962C8B-B14F-4D97-AF65-F5344CB8AC3E}">
        <p14:creationId xmlns:p14="http://schemas.microsoft.com/office/powerpoint/2010/main" val="306267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jdelijke aanduiding voor dia-afbeelding 1"/>
          <p:cNvSpPr>
            <a:spLocks noGrp="1" noRot="1" noChangeAspect="1" noTextEdit="1"/>
          </p:cNvSpPr>
          <p:nvPr>
            <p:ph type="sldImg"/>
          </p:nvPr>
        </p:nvSpPr>
        <p:spPr>
          <a:xfrm>
            <a:off x="857250" y="685800"/>
            <a:ext cx="5143500" cy="3429000"/>
          </a:xfrm>
          <a:ln/>
        </p:spPr>
      </p:sp>
      <p:sp>
        <p:nvSpPr>
          <p:cNvPr id="20483" name="Tijdelijke aanduiding voor notities 2"/>
          <p:cNvSpPr>
            <a:spLocks noGrp="1"/>
          </p:cNvSpPr>
          <p:nvPr>
            <p:ph type="body" idx="1"/>
          </p:nvPr>
        </p:nvSpPr>
        <p:spPr>
          <a:noFill/>
          <a:ln/>
        </p:spPr>
        <p:txBody>
          <a:bodyPr/>
          <a:lstStyle/>
          <a:p>
            <a:r>
              <a:rPr lang="en-GB" dirty="0"/>
              <a:t>Visual management is a technique we use to make information visual and to share certain information. To be effective, this technique should be used in the correct area, meaning where the specific information is needed and useful. Only if operators are able to influence the performance parameters, should these indicators be made visual. This should create a sense of ownership within the operators in the area involved. The working methods should also be clear, standardized and available on the shop floor. When problems occur, be careful not to blame individuals, instead- reinforce cooperation and improvement.</a:t>
            </a:r>
          </a:p>
          <a:p>
            <a:endParaRPr lang="nl-NL" dirty="0"/>
          </a:p>
        </p:txBody>
      </p:sp>
      <p:sp>
        <p:nvSpPr>
          <p:cNvPr id="20484" name="Tijdelijke aanduiding voor dianummer 3"/>
          <p:cNvSpPr>
            <a:spLocks noGrp="1"/>
          </p:cNvSpPr>
          <p:nvPr>
            <p:ph type="sldNum" sz="quarter" idx="5"/>
          </p:nvPr>
        </p:nvSpPr>
        <p:spPr>
          <a:noFill/>
        </p:spPr>
        <p:txBody>
          <a:bodyPr/>
          <a:lstStyle/>
          <a:p>
            <a:pPr defTabSz="911492"/>
            <a:fld id="{5D4DB82C-2C91-4BB6-8B79-D43D17D5AE1F}" type="slidenum">
              <a:rPr lang="en-US" smtClean="0"/>
              <a:pPr defTabSz="911492"/>
              <a:t>13</a:t>
            </a:fld>
            <a:endParaRPr lang="en-US" dirty="0"/>
          </a:p>
        </p:txBody>
      </p:sp>
    </p:spTree>
    <p:extLst>
      <p:ext uri="{BB962C8B-B14F-4D97-AF65-F5344CB8AC3E}">
        <p14:creationId xmlns:p14="http://schemas.microsoft.com/office/powerpoint/2010/main" val="30001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jdelijke aanduiding voor dia-afbeelding 1"/>
          <p:cNvSpPr>
            <a:spLocks noGrp="1" noRot="1" noChangeAspect="1" noTextEdit="1"/>
          </p:cNvSpPr>
          <p:nvPr>
            <p:ph type="sldImg"/>
          </p:nvPr>
        </p:nvSpPr>
        <p:spPr>
          <a:xfrm>
            <a:off x="857250" y="685800"/>
            <a:ext cx="5143500" cy="3429000"/>
          </a:xfrm>
          <a:ln/>
        </p:spPr>
      </p:sp>
      <p:sp>
        <p:nvSpPr>
          <p:cNvPr id="21507" name="Tijdelijke aanduiding voor notities 2"/>
          <p:cNvSpPr>
            <a:spLocks noGrp="1"/>
          </p:cNvSpPr>
          <p:nvPr>
            <p:ph type="body" idx="1"/>
          </p:nvPr>
        </p:nvSpPr>
        <p:spPr>
          <a:noFill/>
          <a:ln/>
        </p:spPr>
        <p:txBody>
          <a:bodyPr/>
          <a:lstStyle/>
          <a:p>
            <a:r>
              <a:rPr lang="en-GB" dirty="0"/>
              <a:t>Visual management is all about an organized working environment, which is usually achieved using 5S techniques. But visual management also includes signs and boards that visualize goals, targets and performance criteria. In addition, visual management includes working instructions and work-in-progress controls using Kanban techniques or planning boards. First line maintenance is also important here as well as failure prevention through </a:t>
            </a:r>
            <a:r>
              <a:rPr lang="en-GB" dirty="0" err="1"/>
              <a:t>Poka</a:t>
            </a:r>
            <a:r>
              <a:rPr lang="en-GB" dirty="0"/>
              <a:t> Yoke techniques.</a:t>
            </a:r>
          </a:p>
          <a:p>
            <a:endParaRPr lang="en-GB" dirty="0"/>
          </a:p>
          <a:p>
            <a:endParaRPr lang="nl-NL" dirty="0"/>
          </a:p>
        </p:txBody>
      </p:sp>
      <p:sp>
        <p:nvSpPr>
          <p:cNvPr id="21508" name="Tijdelijke aanduiding voor dianummer 3"/>
          <p:cNvSpPr>
            <a:spLocks noGrp="1"/>
          </p:cNvSpPr>
          <p:nvPr>
            <p:ph type="sldNum" sz="quarter" idx="5"/>
          </p:nvPr>
        </p:nvSpPr>
        <p:spPr>
          <a:noFill/>
        </p:spPr>
        <p:txBody>
          <a:bodyPr/>
          <a:lstStyle/>
          <a:p>
            <a:pPr defTabSz="911492"/>
            <a:fld id="{11B2B11F-1C51-4BA8-BBE2-37192AB9AFFD}" type="slidenum">
              <a:rPr lang="en-US" smtClean="0"/>
              <a:pPr defTabSz="911492"/>
              <a:t>14</a:t>
            </a:fld>
            <a:endParaRPr lang="en-US" dirty="0"/>
          </a:p>
        </p:txBody>
      </p:sp>
    </p:spTree>
    <p:extLst>
      <p:ext uri="{BB962C8B-B14F-4D97-AF65-F5344CB8AC3E}">
        <p14:creationId xmlns:p14="http://schemas.microsoft.com/office/powerpoint/2010/main" val="3274968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jdelijke aanduiding voor dia-afbeelding 1"/>
          <p:cNvSpPr>
            <a:spLocks noGrp="1" noRot="1" noChangeAspect="1" noTextEdit="1"/>
          </p:cNvSpPr>
          <p:nvPr>
            <p:ph type="sldImg"/>
          </p:nvPr>
        </p:nvSpPr>
        <p:spPr>
          <a:xfrm>
            <a:off x="857250" y="685800"/>
            <a:ext cx="5143500" cy="3429000"/>
          </a:xfrm>
          <a:ln/>
        </p:spPr>
      </p:sp>
      <p:sp>
        <p:nvSpPr>
          <p:cNvPr id="22531" name="Tijdelijke aanduiding voor notities 2"/>
          <p:cNvSpPr>
            <a:spLocks noGrp="1"/>
          </p:cNvSpPr>
          <p:nvPr>
            <p:ph type="body" idx="1"/>
          </p:nvPr>
        </p:nvSpPr>
        <p:spPr>
          <a:noFill/>
          <a:ln/>
        </p:spPr>
        <p:txBody>
          <a:bodyPr/>
          <a:lstStyle/>
          <a:p>
            <a:r>
              <a:rPr lang="en-GB" dirty="0"/>
              <a:t>The two basic principles of visual management are: providing information that is related to the department concerned, and showing information that can be influenced by the department. Simply showing information however is not enough - the goal is to stimulate improvements. This can be achieved by regularly discussing performance and problems. By using the Plan, Do, Check, Act cycle we can quickly correct any deviations. In this way, shop floor personnel become more motivated to participate in these initiatives.</a:t>
            </a:r>
          </a:p>
          <a:p>
            <a:endParaRPr lang="en-GB" dirty="0"/>
          </a:p>
          <a:p>
            <a:endParaRPr lang="nl-NL" dirty="0"/>
          </a:p>
        </p:txBody>
      </p:sp>
      <p:sp>
        <p:nvSpPr>
          <p:cNvPr id="22532" name="Tijdelijke aanduiding voor dianummer 3"/>
          <p:cNvSpPr>
            <a:spLocks noGrp="1"/>
          </p:cNvSpPr>
          <p:nvPr>
            <p:ph type="sldNum" sz="quarter" idx="5"/>
          </p:nvPr>
        </p:nvSpPr>
        <p:spPr>
          <a:noFill/>
        </p:spPr>
        <p:txBody>
          <a:bodyPr/>
          <a:lstStyle/>
          <a:p>
            <a:pPr defTabSz="911492"/>
            <a:fld id="{6A5884EF-FE51-4D8D-B32D-41AA4BA8A2CA}" type="slidenum">
              <a:rPr lang="en-US" smtClean="0"/>
              <a:pPr defTabSz="911492"/>
              <a:t>15</a:t>
            </a:fld>
            <a:endParaRPr lang="en-US" dirty="0"/>
          </a:p>
        </p:txBody>
      </p:sp>
    </p:spTree>
    <p:extLst>
      <p:ext uri="{BB962C8B-B14F-4D97-AF65-F5344CB8AC3E}">
        <p14:creationId xmlns:p14="http://schemas.microsoft.com/office/powerpoint/2010/main" val="203548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jdelijke aanduiding voor dia-afbeelding 1"/>
          <p:cNvSpPr>
            <a:spLocks noGrp="1" noRot="1" noChangeAspect="1" noTextEdit="1"/>
          </p:cNvSpPr>
          <p:nvPr>
            <p:ph type="sldImg"/>
          </p:nvPr>
        </p:nvSpPr>
        <p:spPr>
          <a:xfrm>
            <a:off x="857250" y="685800"/>
            <a:ext cx="5143500" cy="3429000"/>
          </a:xfrm>
          <a:ln/>
        </p:spPr>
      </p:sp>
      <p:sp>
        <p:nvSpPr>
          <p:cNvPr id="23555" name="Tijdelijke aanduiding voor notities 2"/>
          <p:cNvSpPr>
            <a:spLocks noGrp="1"/>
          </p:cNvSpPr>
          <p:nvPr>
            <p:ph type="body" idx="1"/>
          </p:nvPr>
        </p:nvSpPr>
        <p:spPr>
          <a:noFill/>
          <a:ln/>
        </p:spPr>
        <p:txBody>
          <a:bodyPr/>
          <a:lstStyle/>
          <a:p>
            <a:r>
              <a:rPr lang="en-GB" dirty="0"/>
              <a:t>Here we can see an example of an organized workplace in a production environment. A regularly maintained clean floor is important. Lines on the floor mark the placement of equipment and storage space, as well as areas for desks and racks. In general, there should be a place where meetings can take place and information should be provided on publication boards.</a:t>
            </a:r>
          </a:p>
          <a:p>
            <a:endParaRPr lang="en-GB" dirty="0"/>
          </a:p>
          <a:p>
            <a:endParaRPr lang="nl-NL" dirty="0"/>
          </a:p>
        </p:txBody>
      </p:sp>
      <p:sp>
        <p:nvSpPr>
          <p:cNvPr id="23556" name="Tijdelijke aanduiding voor dianummer 3"/>
          <p:cNvSpPr>
            <a:spLocks noGrp="1"/>
          </p:cNvSpPr>
          <p:nvPr>
            <p:ph type="sldNum" sz="quarter" idx="5"/>
          </p:nvPr>
        </p:nvSpPr>
        <p:spPr>
          <a:noFill/>
        </p:spPr>
        <p:txBody>
          <a:bodyPr/>
          <a:lstStyle/>
          <a:p>
            <a:pPr defTabSz="911492"/>
            <a:fld id="{71BD934C-03B6-4651-A851-12671D86E8F4}" type="slidenum">
              <a:rPr lang="en-US" smtClean="0"/>
              <a:pPr defTabSz="911492"/>
              <a:t>16</a:t>
            </a:fld>
            <a:endParaRPr lang="en-US" dirty="0"/>
          </a:p>
        </p:txBody>
      </p:sp>
    </p:spTree>
    <p:extLst>
      <p:ext uri="{BB962C8B-B14F-4D97-AF65-F5344CB8AC3E}">
        <p14:creationId xmlns:p14="http://schemas.microsoft.com/office/powerpoint/2010/main" val="3056468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some more examples of organized workspaces. It is important that those working in the area are able to quickly find what they need to do their work. It is therefore important to use visual systems and good </a:t>
            </a:r>
            <a:r>
              <a:rPr lang="en-GB" dirty="0" err="1"/>
              <a:t>labeling</a:t>
            </a:r>
            <a:r>
              <a:rPr lang="en-GB" dirty="0"/>
              <a:t>. Remember that only what is used on a daily basis is needed on the desk. We should also be able to immediately identify if something is missing and what exactly it is that is missing.</a:t>
            </a:r>
          </a:p>
          <a:p>
            <a:endParaRPr lang="en-GB" dirty="0"/>
          </a:p>
        </p:txBody>
      </p:sp>
      <p:sp>
        <p:nvSpPr>
          <p:cNvPr id="4" name="Slide Number Placeholder 3"/>
          <p:cNvSpPr>
            <a:spLocks noGrp="1"/>
          </p:cNvSpPr>
          <p:nvPr>
            <p:ph type="sldNum" sz="quarter" idx="10"/>
          </p:nvPr>
        </p:nvSpPr>
        <p:spPr/>
        <p:txBody>
          <a:bodyPr/>
          <a:lstStyle/>
          <a:p>
            <a:pPr>
              <a:defRPr/>
            </a:pPr>
            <a:fld id="{A35C0BE9-BD21-43AD-A17E-A11628E04370}" type="slidenum">
              <a:rPr lang="nl-NL" smtClean="0"/>
              <a:pPr>
                <a:defRPr/>
              </a:pPr>
              <a:t>17</a:t>
            </a:fld>
            <a:endParaRPr lang="nl-NL"/>
          </a:p>
        </p:txBody>
      </p:sp>
    </p:spTree>
    <p:extLst>
      <p:ext uri="{BB962C8B-B14F-4D97-AF65-F5344CB8AC3E}">
        <p14:creationId xmlns:p14="http://schemas.microsoft.com/office/powerpoint/2010/main" val="382524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jdelijke aanduiding voor dia-afbeelding 1"/>
          <p:cNvSpPr>
            <a:spLocks noGrp="1" noRot="1" noChangeAspect="1" noTextEdit="1"/>
          </p:cNvSpPr>
          <p:nvPr>
            <p:ph type="sldImg"/>
          </p:nvPr>
        </p:nvSpPr>
        <p:spPr>
          <a:xfrm>
            <a:off x="857250" y="685800"/>
            <a:ext cx="5143500" cy="3429000"/>
          </a:xfrm>
          <a:ln/>
        </p:spPr>
      </p:sp>
      <p:sp>
        <p:nvSpPr>
          <p:cNvPr id="26627" name="Tijdelijke aanduiding voor notities 2"/>
          <p:cNvSpPr>
            <a:spLocks noGrp="1"/>
          </p:cNvSpPr>
          <p:nvPr>
            <p:ph type="body" idx="1"/>
          </p:nvPr>
        </p:nvSpPr>
        <p:spPr>
          <a:noFill/>
          <a:ln/>
        </p:spPr>
        <p:txBody>
          <a:bodyPr/>
          <a:lstStyle/>
          <a:p>
            <a:r>
              <a:rPr lang="en-GB" dirty="0"/>
              <a:t>Another example of standardization is the use of standard symbols and labels or signs. Using correct signs helps identify where something is located or if it is missing from its locations. Signs help quickly identify any missing tools. You should also be sure to mark the standard location of the trolleys on the shop floor and clearly indicate where they should be placed when not in use.       </a:t>
            </a:r>
          </a:p>
          <a:p>
            <a:endParaRPr lang="en-GB" dirty="0"/>
          </a:p>
          <a:p>
            <a:endParaRPr lang="nl-NL" dirty="0"/>
          </a:p>
        </p:txBody>
      </p:sp>
      <p:sp>
        <p:nvSpPr>
          <p:cNvPr id="26628" name="Tijdelijke aanduiding voor dianummer 3"/>
          <p:cNvSpPr>
            <a:spLocks noGrp="1"/>
          </p:cNvSpPr>
          <p:nvPr>
            <p:ph type="sldNum" sz="quarter" idx="5"/>
          </p:nvPr>
        </p:nvSpPr>
        <p:spPr>
          <a:noFill/>
        </p:spPr>
        <p:txBody>
          <a:bodyPr/>
          <a:lstStyle/>
          <a:p>
            <a:pPr defTabSz="911492"/>
            <a:fld id="{2B762A6B-481A-4ACD-B01C-8A732B5C7C4E}" type="slidenum">
              <a:rPr lang="en-US" smtClean="0"/>
              <a:pPr defTabSz="911492"/>
              <a:t>18</a:t>
            </a:fld>
            <a:endParaRPr lang="en-US" dirty="0"/>
          </a:p>
        </p:txBody>
      </p:sp>
    </p:spTree>
    <p:extLst>
      <p:ext uri="{BB962C8B-B14F-4D97-AF65-F5344CB8AC3E}">
        <p14:creationId xmlns:p14="http://schemas.microsoft.com/office/powerpoint/2010/main" val="227655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jdelijke aanduiding voor dia-afbeelding 1"/>
          <p:cNvSpPr>
            <a:spLocks noGrp="1" noRot="1" noChangeAspect="1" noTextEdit="1"/>
          </p:cNvSpPr>
          <p:nvPr>
            <p:ph type="sldImg"/>
          </p:nvPr>
        </p:nvSpPr>
        <p:spPr>
          <a:xfrm>
            <a:off x="857250" y="685800"/>
            <a:ext cx="5143500" cy="3429000"/>
          </a:xfrm>
          <a:ln/>
        </p:spPr>
      </p:sp>
      <p:sp>
        <p:nvSpPr>
          <p:cNvPr id="28675" name="Tijdelijke aanduiding voor notities 2"/>
          <p:cNvSpPr>
            <a:spLocks noGrp="1"/>
          </p:cNvSpPr>
          <p:nvPr>
            <p:ph type="body" idx="1"/>
          </p:nvPr>
        </p:nvSpPr>
        <p:spPr>
          <a:noFill/>
          <a:ln/>
        </p:spPr>
        <p:txBody>
          <a:bodyPr/>
          <a:lstStyle/>
          <a:p>
            <a:r>
              <a:rPr lang="en-GB" dirty="0"/>
              <a:t>Many companies nowadays also maintain skill matrices within different departments. This creates a visual overview of the training needs within the specific department. It also provides a good overview of any potential problems that may occur if people are absent because of illness or vacation. Trained employees are, of course, a basic requirement for producing good quality and are important to be able to identify and remedy the root causes for problems. </a:t>
            </a:r>
            <a:endParaRPr lang="nl-NL" dirty="0"/>
          </a:p>
        </p:txBody>
      </p:sp>
      <p:sp>
        <p:nvSpPr>
          <p:cNvPr id="28676" name="Tijdelijke aanduiding voor dianummer 3"/>
          <p:cNvSpPr>
            <a:spLocks noGrp="1"/>
          </p:cNvSpPr>
          <p:nvPr>
            <p:ph type="sldNum" sz="quarter" idx="5"/>
          </p:nvPr>
        </p:nvSpPr>
        <p:spPr>
          <a:noFill/>
        </p:spPr>
        <p:txBody>
          <a:bodyPr/>
          <a:lstStyle/>
          <a:p>
            <a:pPr defTabSz="911492"/>
            <a:fld id="{7E16072C-7D39-4E1D-A8B8-90B792F62566}" type="slidenum">
              <a:rPr lang="en-US" smtClean="0"/>
              <a:pPr defTabSz="911492"/>
              <a:t>19</a:t>
            </a:fld>
            <a:endParaRPr lang="en-US" dirty="0"/>
          </a:p>
        </p:txBody>
      </p:sp>
    </p:spTree>
    <p:extLst>
      <p:ext uri="{BB962C8B-B14F-4D97-AF65-F5344CB8AC3E}">
        <p14:creationId xmlns:p14="http://schemas.microsoft.com/office/powerpoint/2010/main" val="1437860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jdelijke aanduiding voor dia-afbeelding 1"/>
          <p:cNvSpPr>
            <a:spLocks noGrp="1" noRot="1" noChangeAspect="1" noTextEdit="1"/>
          </p:cNvSpPr>
          <p:nvPr>
            <p:ph type="sldImg"/>
          </p:nvPr>
        </p:nvSpPr>
        <p:spPr>
          <a:xfrm>
            <a:off x="857250" y="685800"/>
            <a:ext cx="5143500" cy="3429000"/>
          </a:xfrm>
          <a:ln/>
        </p:spPr>
      </p:sp>
      <p:sp>
        <p:nvSpPr>
          <p:cNvPr id="33795" name="Tijdelijke aanduiding voor notities 2"/>
          <p:cNvSpPr>
            <a:spLocks noGrp="1"/>
          </p:cNvSpPr>
          <p:nvPr>
            <p:ph type="body" idx="1"/>
          </p:nvPr>
        </p:nvSpPr>
        <p:spPr>
          <a:noFill/>
          <a:ln/>
        </p:spPr>
        <p:txBody>
          <a:bodyPr/>
          <a:lstStyle/>
          <a:p>
            <a:r>
              <a:rPr lang="en-GB" dirty="0"/>
              <a:t>When we start with graphical analysis, the main objective is first to visualize the data. This helps us understand the nature of variation and separate the signal from the noise. It is difficult to draw accurate conclusions from statistical information alone. </a:t>
            </a:r>
          </a:p>
          <a:p>
            <a:endParaRPr lang="en-GB" dirty="0"/>
          </a:p>
        </p:txBody>
      </p:sp>
      <p:sp>
        <p:nvSpPr>
          <p:cNvPr id="33796" name="Tijdelijke aanduiding voor dianummer 3"/>
          <p:cNvSpPr>
            <a:spLocks noGrp="1"/>
          </p:cNvSpPr>
          <p:nvPr>
            <p:ph type="sldNum" sz="quarter" idx="5"/>
          </p:nvPr>
        </p:nvSpPr>
        <p:spPr>
          <a:noFill/>
        </p:spPr>
        <p:txBody>
          <a:bodyPr/>
          <a:lstStyle/>
          <a:p>
            <a:fld id="{C864CCA1-ACC4-43C4-A0CA-B341D80A3C69}" type="slidenum">
              <a:rPr lang="en-US" smtClean="0"/>
              <a:pPr/>
              <a:t>2</a:t>
            </a:fld>
            <a:endParaRPr lang="en-US"/>
          </a:p>
        </p:txBody>
      </p:sp>
    </p:spTree>
    <p:extLst>
      <p:ext uri="{BB962C8B-B14F-4D97-AF65-F5344CB8AC3E}">
        <p14:creationId xmlns:p14="http://schemas.microsoft.com/office/powerpoint/2010/main" val="195182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jdelijke aanduiding voor dia-afbeelding 1"/>
          <p:cNvSpPr>
            <a:spLocks noGrp="1" noRot="1" noChangeAspect="1" noTextEdit="1"/>
          </p:cNvSpPr>
          <p:nvPr>
            <p:ph type="sldImg"/>
          </p:nvPr>
        </p:nvSpPr>
        <p:spPr>
          <a:xfrm>
            <a:off x="857250" y="685800"/>
            <a:ext cx="5143500" cy="3429000"/>
          </a:xfrm>
          <a:ln/>
        </p:spPr>
      </p:sp>
      <p:sp>
        <p:nvSpPr>
          <p:cNvPr id="29699" name="Tijdelijke aanduiding voor notities 2"/>
          <p:cNvSpPr>
            <a:spLocks noGrp="1"/>
          </p:cNvSpPr>
          <p:nvPr>
            <p:ph type="body" idx="1"/>
          </p:nvPr>
        </p:nvSpPr>
        <p:spPr>
          <a:noFill/>
          <a:ln/>
        </p:spPr>
        <p:txBody>
          <a:bodyPr/>
          <a:lstStyle/>
          <a:p>
            <a:r>
              <a:rPr lang="en-GB" dirty="0"/>
              <a:t>An integral part of improving the current process is providing feedback on the performance of the operation within the department. It is important for the performance key parameters to be identified and measured on a regular basis. All operators should understand the definitions of these key process indicators and should be able to influence them. Furthermore, regular discussions with employees concerning the performance of the department should be used to create new improvement ideas. </a:t>
            </a:r>
          </a:p>
          <a:p>
            <a:endParaRPr lang="nl-NL" dirty="0"/>
          </a:p>
        </p:txBody>
      </p:sp>
      <p:sp>
        <p:nvSpPr>
          <p:cNvPr id="29700" name="Tijdelijke aanduiding voor dianummer 3"/>
          <p:cNvSpPr>
            <a:spLocks noGrp="1"/>
          </p:cNvSpPr>
          <p:nvPr>
            <p:ph type="sldNum" sz="quarter" idx="5"/>
          </p:nvPr>
        </p:nvSpPr>
        <p:spPr>
          <a:noFill/>
        </p:spPr>
        <p:txBody>
          <a:bodyPr/>
          <a:lstStyle/>
          <a:p>
            <a:pPr defTabSz="911492"/>
            <a:fld id="{A2FA170B-A95B-4375-8379-D3912497E982}" type="slidenum">
              <a:rPr lang="en-US" smtClean="0"/>
              <a:pPr defTabSz="911492"/>
              <a:t>20</a:t>
            </a:fld>
            <a:endParaRPr lang="en-US" dirty="0"/>
          </a:p>
        </p:txBody>
      </p:sp>
    </p:spTree>
    <p:extLst>
      <p:ext uri="{BB962C8B-B14F-4D97-AF65-F5344CB8AC3E}">
        <p14:creationId xmlns:p14="http://schemas.microsoft.com/office/powerpoint/2010/main" val="1242000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jdelijke aanduiding voor dia-afbeelding 1"/>
          <p:cNvSpPr>
            <a:spLocks noGrp="1" noRot="1" noChangeAspect="1" noTextEdit="1"/>
          </p:cNvSpPr>
          <p:nvPr>
            <p:ph type="sldImg"/>
          </p:nvPr>
        </p:nvSpPr>
        <p:spPr>
          <a:xfrm>
            <a:off x="857250" y="685800"/>
            <a:ext cx="5143500" cy="3429000"/>
          </a:xfrm>
          <a:ln/>
        </p:spPr>
      </p:sp>
      <p:sp>
        <p:nvSpPr>
          <p:cNvPr id="30723" name="Tijdelijke aanduiding voor notities 2"/>
          <p:cNvSpPr>
            <a:spLocks noGrp="1"/>
          </p:cNvSpPr>
          <p:nvPr>
            <p:ph type="body" idx="1"/>
          </p:nvPr>
        </p:nvSpPr>
        <p:spPr>
          <a:noFill/>
          <a:ln/>
        </p:spPr>
        <p:txBody>
          <a:bodyPr/>
          <a:lstStyle/>
          <a:p>
            <a:r>
              <a:rPr lang="en-GB" dirty="0"/>
              <a:t>In addition to visually presenting the performance of the department, we should also be sure to communicate the progress of improvements. This means communicating the current Plan, Do, Check and Act cycles and other improvement projects which should be regularly updated. This is an opportunity to involve and motivate all employees to contribute to these improvements. </a:t>
            </a:r>
            <a:endParaRPr lang="nl-NL" dirty="0"/>
          </a:p>
        </p:txBody>
      </p:sp>
      <p:sp>
        <p:nvSpPr>
          <p:cNvPr id="30724" name="Tijdelijke aanduiding voor dianummer 3"/>
          <p:cNvSpPr>
            <a:spLocks noGrp="1"/>
          </p:cNvSpPr>
          <p:nvPr>
            <p:ph type="sldNum" sz="quarter" idx="5"/>
          </p:nvPr>
        </p:nvSpPr>
        <p:spPr>
          <a:noFill/>
        </p:spPr>
        <p:txBody>
          <a:bodyPr/>
          <a:lstStyle/>
          <a:p>
            <a:pPr defTabSz="911492"/>
            <a:fld id="{A59F2B9D-5BFB-4AA0-AFAF-C7D1203D994E}" type="slidenum">
              <a:rPr lang="en-US" smtClean="0"/>
              <a:pPr defTabSz="911492"/>
              <a:t>21</a:t>
            </a:fld>
            <a:endParaRPr lang="en-US" dirty="0"/>
          </a:p>
        </p:txBody>
      </p:sp>
    </p:spTree>
    <p:extLst>
      <p:ext uri="{BB962C8B-B14F-4D97-AF65-F5344CB8AC3E}">
        <p14:creationId xmlns:p14="http://schemas.microsoft.com/office/powerpoint/2010/main" val="199277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jdelijke aanduiding voor dia-afbeelding 1"/>
          <p:cNvSpPr>
            <a:spLocks noGrp="1" noRot="1" noChangeAspect="1" noTextEdit="1"/>
          </p:cNvSpPr>
          <p:nvPr>
            <p:ph type="sldImg"/>
          </p:nvPr>
        </p:nvSpPr>
        <p:spPr>
          <a:xfrm>
            <a:off x="857250" y="685800"/>
            <a:ext cx="5143500" cy="3429000"/>
          </a:xfrm>
          <a:ln/>
        </p:spPr>
      </p:sp>
      <p:sp>
        <p:nvSpPr>
          <p:cNvPr id="31747" name="Tijdelijke aanduiding voor notities 2"/>
          <p:cNvSpPr>
            <a:spLocks noGrp="1"/>
          </p:cNvSpPr>
          <p:nvPr>
            <p:ph type="body" idx="1"/>
          </p:nvPr>
        </p:nvSpPr>
        <p:spPr>
          <a:noFill/>
          <a:ln/>
        </p:spPr>
        <p:txBody>
          <a:bodyPr/>
          <a:lstStyle/>
          <a:p>
            <a:r>
              <a:rPr lang="en-GB" dirty="0"/>
              <a:t>There are also opportunities to visualize departmental planning operations. We can visualize the flow of production orders through the department by using physical cards, which can be placed in different slots on the planning boards. In this way, the priority of orders is clearly visible and we can see the maximum amount of orders possible at a certain time. These cards are called Kanban cards or tags and can be used for controlling the total amount of work-in-progress within the department. </a:t>
            </a:r>
            <a:endParaRPr lang="nl-NL" dirty="0"/>
          </a:p>
        </p:txBody>
      </p:sp>
      <p:sp>
        <p:nvSpPr>
          <p:cNvPr id="31748" name="Tijdelijke aanduiding voor dianummer 3"/>
          <p:cNvSpPr>
            <a:spLocks noGrp="1"/>
          </p:cNvSpPr>
          <p:nvPr>
            <p:ph type="sldNum" sz="quarter" idx="5"/>
          </p:nvPr>
        </p:nvSpPr>
        <p:spPr>
          <a:noFill/>
        </p:spPr>
        <p:txBody>
          <a:bodyPr/>
          <a:lstStyle/>
          <a:p>
            <a:pPr defTabSz="911492"/>
            <a:fld id="{0AE5F18B-378F-4917-845A-59D19E541B97}" type="slidenum">
              <a:rPr lang="en-US" smtClean="0"/>
              <a:pPr defTabSz="911492"/>
              <a:t>22</a:t>
            </a:fld>
            <a:endParaRPr lang="en-US"/>
          </a:p>
        </p:txBody>
      </p:sp>
    </p:spTree>
    <p:extLst>
      <p:ext uri="{BB962C8B-B14F-4D97-AF65-F5344CB8AC3E}">
        <p14:creationId xmlns:p14="http://schemas.microsoft.com/office/powerpoint/2010/main" val="296539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jdelijke aanduiding voor dia-afbeelding 1"/>
          <p:cNvSpPr>
            <a:spLocks noGrp="1" noRot="1" noChangeAspect="1" noTextEdit="1"/>
          </p:cNvSpPr>
          <p:nvPr>
            <p:ph type="sldImg"/>
          </p:nvPr>
        </p:nvSpPr>
        <p:spPr>
          <a:xfrm>
            <a:off x="857250" y="685800"/>
            <a:ext cx="5143500" cy="3429000"/>
          </a:xfrm>
          <a:ln/>
        </p:spPr>
      </p:sp>
      <p:sp>
        <p:nvSpPr>
          <p:cNvPr id="36867" name="Tijdelijke aanduiding voor notities 2"/>
          <p:cNvSpPr>
            <a:spLocks noGrp="1"/>
          </p:cNvSpPr>
          <p:nvPr>
            <p:ph type="body" idx="1"/>
          </p:nvPr>
        </p:nvSpPr>
        <p:spPr>
          <a:noFill/>
          <a:ln/>
        </p:spPr>
        <p:txBody>
          <a:bodyPr/>
          <a:lstStyle/>
          <a:p>
            <a:r>
              <a:rPr lang="en-GB" dirty="0"/>
              <a:t>The Pareto chart is a special type of bar chart. Here, the different bars are sorted by their frequency. The most frequent issue is placed on the left and the other bars then are placed in descending order. The “Other” category is placed in the position furthest to the right, even if the frequency is higher than the adjacent issues. In the graph, we can also see the cumulative frequency of the flaws as represented by the red line. Under the graph, we can see the percentage per issue and the cumulative percentage. The Pareto chart is named after the Italian economist </a:t>
            </a:r>
            <a:r>
              <a:rPr lang="en-GB" dirty="0" err="1"/>
              <a:t>Vilfredo</a:t>
            </a:r>
            <a:r>
              <a:rPr lang="en-GB" dirty="0"/>
              <a:t> Pareto, who observed that 80% of the land in Italy was owned by only 20% of the population. This principle is called the 80 -20 Rule, which is also a good approximation in other situations. For this reason Joseph </a:t>
            </a:r>
            <a:r>
              <a:rPr lang="en-GB" dirty="0" err="1"/>
              <a:t>Juran</a:t>
            </a:r>
            <a:r>
              <a:rPr lang="en-GB" dirty="0"/>
              <a:t> applied the 80 – 20 Rule to quality management. His advice was to focus on the vital few rather than the obvious many. </a:t>
            </a:r>
            <a:endParaRPr lang="nl-NL" dirty="0"/>
          </a:p>
        </p:txBody>
      </p:sp>
      <p:sp>
        <p:nvSpPr>
          <p:cNvPr id="36868" name="Tijdelijke aanduiding voor dianummer 3"/>
          <p:cNvSpPr>
            <a:spLocks noGrp="1"/>
          </p:cNvSpPr>
          <p:nvPr>
            <p:ph type="sldNum" sz="quarter" idx="5"/>
          </p:nvPr>
        </p:nvSpPr>
        <p:spPr>
          <a:noFill/>
        </p:spPr>
        <p:txBody>
          <a:bodyPr/>
          <a:lstStyle/>
          <a:p>
            <a:pPr defTabSz="911492"/>
            <a:fld id="{FFDA9E77-7B2C-4D8B-B2E7-1C5EFDAF7CDE}" type="slidenum">
              <a:rPr lang="en-US" smtClean="0"/>
              <a:pPr defTabSz="911492"/>
              <a:t>3</a:t>
            </a:fld>
            <a:endParaRPr lang="en-US" dirty="0"/>
          </a:p>
        </p:txBody>
      </p:sp>
    </p:spTree>
    <p:extLst>
      <p:ext uri="{BB962C8B-B14F-4D97-AF65-F5344CB8AC3E}">
        <p14:creationId xmlns:p14="http://schemas.microsoft.com/office/powerpoint/2010/main" val="2326123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jdelijke aanduiding voor dia-afbeelding 1"/>
          <p:cNvSpPr>
            <a:spLocks noGrp="1" noRot="1" noChangeAspect="1" noTextEdit="1"/>
          </p:cNvSpPr>
          <p:nvPr>
            <p:ph type="sldImg"/>
          </p:nvPr>
        </p:nvSpPr>
        <p:spPr>
          <a:xfrm>
            <a:off x="857250" y="685800"/>
            <a:ext cx="5143500" cy="3429000"/>
          </a:xfrm>
          <a:ln/>
        </p:spPr>
      </p:sp>
      <p:sp>
        <p:nvSpPr>
          <p:cNvPr id="38915" name="Tijdelijke aanduiding voor notities 2"/>
          <p:cNvSpPr>
            <a:spLocks noGrp="1"/>
          </p:cNvSpPr>
          <p:nvPr>
            <p:ph type="body" idx="1"/>
          </p:nvPr>
        </p:nvSpPr>
        <p:spPr>
          <a:noFill/>
          <a:ln/>
        </p:spPr>
        <p:txBody>
          <a:bodyPr/>
          <a:lstStyle/>
          <a:p>
            <a:r>
              <a:rPr lang="en-GB" dirty="0"/>
              <a:t>The first graph we will discuss is the bar chart. It is used to show the measurement results by category. It is a very useful graph when you want to visualise attribute data. Bar charts show the count result or the frequency for two or more groups. In this example, the number of dentist related emergency visits are graphed by month. The height of each bar reflects the frequency or count of the visits in that particular month.</a:t>
            </a:r>
          </a:p>
          <a:p>
            <a:r>
              <a:rPr lang="en-GB" dirty="0"/>
              <a:t> It is clear from the graph that the most number of visits is consistently high with a peak in June. </a:t>
            </a:r>
          </a:p>
          <a:p>
            <a:endParaRPr lang="en-GB" dirty="0"/>
          </a:p>
        </p:txBody>
      </p:sp>
      <p:sp>
        <p:nvSpPr>
          <p:cNvPr id="38916" name="Tijdelijke aanduiding voor dianummer 3"/>
          <p:cNvSpPr>
            <a:spLocks noGrp="1"/>
          </p:cNvSpPr>
          <p:nvPr>
            <p:ph type="sldNum" sz="quarter" idx="5"/>
          </p:nvPr>
        </p:nvSpPr>
        <p:spPr>
          <a:noFill/>
        </p:spPr>
        <p:txBody>
          <a:bodyPr/>
          <a:lstStyle/>
          <a:p>
            <a:pPr defTabSz="911492"/>
            <a:fld id="{D3648907-D0CA-416E-BF32-93A0D3F79C9F}" type="slidenum">
              <a:rPr lang="en-US" smtClean="0"/>
              <a:pPr defTabSz="911492"/>
              <a:t>4</a:t>
            </a:fld>
            <a:endParaRPr lang="en-US" dirty="0"/>
          </a:p>
        </p:txBody>
      </p:sp>
    </p:spTree>
    <p:extLst>
      <p:ext uri="{BB962C8B-B14F-4D97-AF65-F5344CB8AC3E}">
        <p14:creationId xmlns:p14="http://schemas.microsoft.com/office/powerpoint/2010/main" val="1125153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E57E0D11-4CDE-4624-B650-C70C800CDAF6}" type="slidenum">
              <a:rPr lang="en-US" smtClean="0"/>
              <a:pPr/>
              <a:t>5</a:t>
            </a:fld>
            <a:endParaRPr lang="en-US"/>
          </a:p>
        </p:txBody>
      </p:sp>
      <p:sp>
        <p:nvSpPr>
          <p:cNvPr id="39939" name="Rectangle 2"/>
          <p:cNvSpPr>
            <a:spLocks noGrp="1" noRot="1" noChangeAspect="1" noChangeArrowheads="1" noTextEdit="1"/>
          </p:cNvSpPr>
          <p:nvPr>
            <p:ph type="sldImg"/>
          </p:nvPr>
        </p:nvSpPr>
        <p:spPr>
          <a:xfrm>
            <a:off x="857250" y="685800"/>
            <a:ext cx="5143500" cy="3429000"/>
          </a:xfrm>
          <a:ln/>
        </p:spPr>
      </p:sp>
      <p:sp>
        <p:nvSpPr>
          <p:cNvPr id="39940" name="Rectangle 3"/>
          <p:cNvSpPr>
            <a:spLocks noGrp="1" noChangeArrowheads="1"/>
          </p:cNvSpPr>
          <p:nvPr>
            <p:ph type="body" idx="1"/>
          </p:nvPr>
        </p:nvSpPr>
        <p:spPr>
          <a:noFill/>
          <a:ln/>
        </p:spPr>
        <p:txBody>
          <a:bodyPr/>
          <a:lstStyle/>
          <a:p>
            <a:pPr eaLnBrk="1" hangingPunct="1"/>
            <a:r>
              <a:rPr lang="en-GB" dirty="0"/>
              <a:t>Another way to visualise this type of data is to use a Pie Chart. Here, the number of visits each month is shown as a slice of the Pie. The size of the slice represents the frequency of the visits as compared to the total number of visits. In this case, June again is showing 512 visits a yearly high with January having the lowest number of visits. The use of colours makes the Pie Chart easy to understand. </a:t>
            </a:r>
          </a:p>
          <a:p>
            <a:pPr eaLnBrk="1" hangingPunct="1"/>
            <a:endParaRPr lang="nl-NL" dirty="0"/>
          </a:p>
        </p:txBody>
      </p:sp>
    </p:spTree>
    <p:extLst>
      <p:ext uri="{BB962C8B-B14F-4D97-AF65-F5344CB8AC3E}">
        <p14:creationId xmlns:p14="http://schemas.microsoft.com/office/powerpoint/2010/main" val="228662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F1C291ED-602D-45CC-9222-F15B0872E981}" type="slidenum">
              <a:rPr lang="en-US" smtClean="0"/>
              <a:pPr/>
              <a:t>6</a:t>
            </a:fld>
            <a:endParaRPr lang="en-US"/>
          </a:p>
        </p:txBody>
      </p:sp>
      <p:sp>
        <p:nvSpPr>
          <p:cNvPr id="40963" name="Rectangle 2"/>
          <p:cNvSpPr>
            <a:spLocks noGrp="1" noRot="1" noChangeAspect="1" noChangeArrowheads="1" noTextEdit="1"/>
          </p:cNvSpPr>
          <p:nvPr>
            <p:ph type="sldImg"/>
          </p:nvPr>
        </p:nvSpPr>
        <p:spPr>
          <a:xfrm>
            <a:off x="857250" y="685800"/>
            <a:ext cx="5143500" cy="3429000"/>
          </a:xfrm>
          <a:ln/>
        </p:spPr>
      </p:sp>
      <p:sp>
        <p:nvSpPr>
          <p:cNvPr id="40964" name="Rectangle 3"/>
          <p:cNvSpPr>
            <a:spLocks noGrp="1" noChangeArrowheads="1"/>
          </p:cNvSpPr>
          <p:nvPr>
            <p:ph type="body" idx="1"/>
          </p:nvPr>
        </p:nvSpPr>
        <p:spPr>
          <a:noFill/>
          <a:ln/>
        </p:spPr>
        <p:txBody>
          <a:bodyPr/>
          <a:lstStyle/>
          <a:p>
            <a:pPr eaLnBrk="1" hangingPunct="1"/>
            <a:r>
              <a:rPr lang="nl-NL" dirty="0"/>
              <a:t>Here a dotplot is used to visualise the distrbution and dispersion of data. For example female patient weight is  shown on this dotplot and it can be seen it varies from 65.4 up to 70.0</a:t>
            </a:r>
          </a:p>
        </p:txBody>
      </p:sp>
    </p:spTree>
    <p:extLst>
      <p:ext uri="{BB962C8B-B14F-4D97-AF65-F5344CB8AC3E}">
        <p14:creationId xmlns:p14="http://schemas.microsoft.com/office/powerpoint/2010/main" val="3697257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47A0EAB-3551-4DF4-A499-7DED59978A09}" type="slidenum">
              <a:rPr lang="en-US" smtClean="0"/>
              <a:pPr/>
              <a:t>7</a:t>
            </a:fld>
            <a:endParaRPr lang="en-US"/>
          </a:p>
        </p:txBody>
      </p:sp>
      <p:sp>
        <p:nvSpPr>
          <p:cNvPr id="41987" name="Rectangle 2"/>
          <p:cNvSpPr>
            <a:spLocks noGrp="1" noRot="1" noChangeAspect="1" noChangeArrowheads="1" noTextEdit="1"/>
          </p:cNvSpPr>
          <p:nvPr>
            <p:ph type="sldImg"/>
          </p:nvPr>
        </p:nvSpPr>
        <p:spPr>
          <a:xfrm>
            <a:off x="857250" y="685800"/>
            <a:ext cx="5143500" cy="3429000"/>
          </a:xfrm>
          <a:ln/>
        </p:spPr>
      </p:sp>
      <p:sp>
        <p:nvSpPr>
          <p:cNvPr id="41988" name="Rectangle 3"/>
          <p:cNvSpPr>
            <a:spLocks noGrp="1" noChangeArrowheads="1"/>
          </p:cNvSpPr>
          <p:nvPr>
            <p:ph type="body" idx="1"/>
          </p:nvPr>
        </p:nvSpPr>
        <p:spPr>
          <a:noFill/>
          <a:ln/>
        </p:spPr>
        <p:txBody>
          <a:bodyPr/>
          <a:lstStyle/>
          <a:p>
            <a:pPr eaLnBrk="1" hangingPunct="1"/>
            <a:r>
              <a:rPr lang="nl-NL" dirty="0"/>
              <a:t>A histogram is another method of visually demonstrating the dispersion of data eg female patient weight. The frequency bar indicates the number of patients with that weight and the bars indicate the weight in kg.</a:t>
            </a:r>
          </a:p>
        </p:txBody>
      </p:sp>
    </p:spTree>
    <p:extLst>
      <p:ext uri="{BB962C8B-B14F-4D97-AF65-F5344CB8AC3E}">
        <p14:creationId xmlns:p14="http://schemas.microsoft.com/office/powerpoint/2010/main" val="178661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85C963E-8E5E-47D4-B5E6-5D02278ABC0A}" type="slidenum">
              <a:rPr lang="en-US" smtClean="0"/>
              <a:pPr/>
              <a:t>8</a:t>
            </a:fld>
            <a:endParaRPr lang="en-US"/>
          </a:p>
        </p:txBody>
      </p:sp>
      <p:sp>
        <p:nvSpPr>
          <p:cNvPr id="44035" name="Rectangle 2"/>
          <p:cNvSpPr>
            <a:spLocks noGrp="1" noRot="1" noChangeAspect="1" noChangeArrowheads="1" noTextEdit="1"/>
          </p:cNvSpPr>
          <p:nvPr>
            <p:ph type="sldImg"/>
          </p:nvPr>
        </p:nvSpPr>
        <p:spPr>
          <a:xfrm>
            <a:off x="857250" y="685800"/>
            <a:ext cx="5143500" cy="3429000"/>
          </a:xfrm>
          <a:ln/>
        </p:spPr>
      </p:sp>
      <p:sp>
        <p:nvSpPr>
          <p:cNvPr id="44036" name="Rectangle 3"/>
          <p:cNvSpPr>
            <a:spLocks noGrp="1" noChangeArrowheads="1"/>
          </p:cNvSpPr>
          <p:nvPr>
            <p:ph type="body" idx="1"/>
          </p:nvPr>
        </p:nvSpPr>
        <p:spPr>
          <a:noFill/>
          <a:ln/>
        </p:spPr>
        <p:txBody>
          <a:bodyPr/>
          <a:lstStyle/>
          <a:p>
            <a:pPr eaLnBrk="1" hangingPunct="1"/>
            <a:r>
              <a:rPr lang="en-GB" dirty="0"/>
              <a:t>The box plot is a simplified representation that shows the median and the spread of data in a very clear and  visual way. This enables easy comparison between two or more distributions of data. It also allows you to easily identify the minimum and maximum values in the dataset. The box of the boxplot represents 50% of all data points. The whiskers show the distribution of the upper and lower 25% of the data. The star is indicative of a data point that lies outside the expected normal spread. </a:t>
            </a:r>
            <a:endParaRPr lang="nl-NL" dirty="0"/>
          </a:p>
        </p:txBody>
      </p:sp>
    </p:spTree>
    <p:extLst>
      <p:ext uri="{BB962C8B-B14F-4D97-AF65-F5344CB8AC3E}">
        <p14:creationId xmlns:p14="http://schemas.microsoft.com/office/powerpoint/2010/main" val="9428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0A9DF80A-73A4-4F8A-A05E-330C8DD31FD7}" type="slidenum">
              <a:rPr lang="en-US" smtClean="0"/>
              <a:pPr/>
              <a:t>9</a:t>
            </a:fld>
            <a:endParaRPr lang="en-US"/>
          </a:p>
        </p:txBody>
      </p:sp>
      <p:sp>
        <p:nvSpPr>
          <p:cNvPr id="48131" name="Rectangle 2"/>
          <p:cNvSpPr>
            <a:spLocks noGrp="1" noRot="1" noChangeAspect="1" noChangeArrowheads="1" noTextEdit="1"/>
          </p:cNvSpPr>
          <p:nvPr>
            <p:ph type="sldImg"/>
          </p:nvPr>
        </p:nvSpPr>
        <p:spPr>
          <a:xfrm>
            <a:off x="857250" y="685800"/>
            <a:ext cx="5143500" cy="3429000"/>
          </a:xfrm>
          <a:ln/>
        </p:spPr>
      </p:sp>
      <p:sp>
        <p:nvSpPr>
          <p:cNvPr id="48132" name="Rectangle 3"/>
          <p:cNvSpPr>
            <a:spLocks noGrp="1" noChangeArrowheads="1"/>
          </p:cNvSpPr>
          <p:nvPr>
            <p:ph type="body" idx="1"/>
          </p:nvPr>
        </p:nvSpPr>
        <p:spPr>
          <a:noFill/>
          <a:ln/>
        </p:spPr>
        <p:txBody>
          <a:bodyPr/>
          <a:lstStyle/>
          <a:p>
            <a:pPr eaLnBrk="1" hangingPunct="1"/>
            <a:r>
              <a:rPr lang="en-GB" dirty="0"/>
              <a:t>The next slide shows a time series plot. This graph is used to plot continuous data. In this graph all of the observations are placed in order according to the moment the measurement took place. This makes it possible to visualise and discover patterns which occur in time. This chart is also a good first tool to use to see if a certain process is stable over time. In this example, the graph shows measurements of  patient weight over time  which are numbered from 1 to 100 in order of the measurement time. </a:t>
            </a:r>
            <a:endParaRPr lang="nl-NL" dirty="0"/>
          </a:p>
        </p:txBody>
      </p:sp>
    </p:spTree>
    <p:extLst>
      <p:ext uri="{BB962C8B-B14F-4D97-AF65-F5344CB8AC3E}">
        <p14:creationId xmlns:p14="http://schemas.microsoft.com/office/powerpoint/2010/main" val="2471600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wgvoost.nl/" TargetMode="External"/><Relationship Id="rId3" Type="http://schemas.openxmlformats.org/officeDocument/2006/relationships/hyperlink" Target="http://www.iscn.com/" TargetMode="External"/><Relationship Id="rId7" Type="http://schemas.openxmlformats.org/officeDocument/2006/relationships/hyperlink" Target="http://www.utwente.nl/" TargetMode="External"/><Relationship Id="rId2" Type="http://schemas.openxmlformats.org/officeDocument/2006/relationships/hyperlink" Target="http://www.symbolbv.nl/" TargetMode="External"/><Relationship Id="rId1" Type="http://schemas.openxmlformats.org/officeDocument/2006/relationships/slideMaster" Target="../slideMasters/slideMaster1.xml"/><Relationship Id="rId6" Type="http://schemas.openxmlformats.org/officeDocument/2006/relationships/hyperlink" Target="http://www.ul.ie/" TargetMode="External"/><Relationship Id="rId5" Type="http://schemas.openxmlformats.org/officeDocument/2006/relationships/hyperlink" Target="http://www.lssa.eu/" TargetMode="External"/><Relationship Id="rId4" Type="http://schemas.openxmlformats.org/officeDocument/2006/relationships/hyperlink" Target="http://www.rocvantwente.nl/" TargetMode="External"/><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6" name="Afbeelding 9"/>
          <p:cNvPicPr>
            <a:picLocks noChangeAspect="1"/>
          </p:cNvPicPr>
          <p:nvPr/>
        </p:nvPicPr>
        <p:blipFill>
          <a:blip r:embed="rId2" cstate="print"/>
          <a:srcRect/>
          <a:stretch>
            <a:fillRect/>
          </a:stretch>
        </p:blipFill>
        <p:spPr bwMode="auto">
          <a:xfrm>
            <a:off x="0" y="2286001"/>
            <a:ext cx="10287000" cy="3419475"/>
          </a:xfrm>
          <a:prstGeom prst="rect">
            <a:avLst/>
          </a:prstGeom>
          <a:noFill/>
          <a:ln w="9525">
            <a:noFill/>
            <a:miter lim="800000"/>
            <a:headEnd/>
            <a:tailEnd/>
          </a:ln>
        </p:spPr>
      </p:pic>
      <p:pic>
        <p:nvPicPr>
          <p:cNvPr id="7" name="Picture 2" descr="EU_flag_LLP_EN-01"/>
          <p:cNvPicPr>
            <a:picLocks noChangeAspect="1" noChangeArrowheads="1"/>
          </p:cNvPicPr>
          <p:nvPr/>
        </p:nvPicPr>
        <p:blipFill>
          <a:blip r:embed="rId3" cstate="print"/>
          <a:srcRect/>
          <a:stretch>
            <a:fillRect/>
          </a:stretch>
        </p:blipFill>
        <p:spPr bwMode="auto">
          <a:xfrm>
            <a:off x="364332" y="5876926"/>
            <a:ext cx="2348508" cy="815975"/>
          </a:xfrm>
          <a:prstGeom prst="rect">
            <a:avLst/>
          </a:prstGeom>
          <a:noFill/>
          <a:ln w="9525">
            <a:noFill/>
            <a:miter lim="800000"/>
            <a:headEnd/>
            <a:tailEnd/>
          </a:ln>
        </p:spPr>
      </p:pic>
      <p:pic>
        <p:nvPicPr>
          <p:cNvPr id="8" name="Afbeelding 12"/>
          <p:cNvPicPr>
            <a:picLocks noChangeAspect="1"/>
          </p:cNvPicPr>
          <p:nvPr/>
        </p:nvPicPr>
        <p:blipFill>
          <a:blip r:embed="rId4" cstate="print"/>
          <a:srcRect/>
          <a:stretch>
            <a:fillRect/>
          </a:stretch>
        </p:blipFill>
        <p:spPr bwMode="auto">
          <a:xfrm>
            <a:off x="6515101" y="609600"/>
            <a:ext cx="3175397" cy="1079500"/>
          </a:xfrm>
          <a:prstGeom prst="rect">
            <a:avLst/>
          </a:prstGeom>
          <a:noFill/>
          <a:ln w="9525">
            <a:noFill/>
            <a:miter lim="800000"/>
            <a:headEnd/>
            <a:tailEnd/>
          </a:ln>
        </p:spPr>
      </p:pic>
      <p:sp>
        <p:nvSpPr>
          <p:cNvPr id="2" name="Titel 1"/>
          <p:cNvSpPr>
            <a:spLocks noGrp="1"/>
          </p:cNvSpPr>
          <p:nvPr>
            <p:ph type="ctrTitle"/>
          </p:nvPr>
        </p:nvSpPr>
        <p:spPr>
          <a:xfrm>
            <a:off x="688005" y="2422800"/>
            <a:ext cx="9073008" cy="579600"/>
          </a:xfrm>
        </p:spPr>
        <p:txBody>
          <a:bodyPr anchor="t"/>
          <a:lstStyle>
            <a:lvl1pPr algn="l">
              <a:defRPr sz="3200" b="1">
                <a:solidFill>
                  <a:schemeClr val="tx1"/>
                </a:solidFill>
              </a:defRPr>
            </a:lvl1pPr>
          </a:lstStyle>
          <a:p>
            <a:r>
              <a:rPr lang="nl-NL"/>
              <a:t>Klik om de stijl te bewerken</a:t>
            </a:r>
            <a:endParaRPr lang="nl-NL" dirty="0"/>
          </a:p>
        </p:txBody>
      </p:sp>
      <p:sp>
        <p:nvSpPr>
          <p:cNvPr id="3" name="Ondertitel 2"/>
          <p:cNvSpPr>
            <a:spLocks noGrp="1"/>
          </p:cNvSpPr>
          <p:nvPr>
            <p:ph type="subTitle" idx="1"/>
          </p:nvPr>
        </p:nvSpPr>
        <p:spPr>
          <a:xfrm>
            <a:off x="688005" y="3808800"/>
            <a:ext cx="7695000" cy="1548000"/>
          </a:xfrm>
        </p:spPr>
        <p:txBody>
          <a:bodyPr anchor="ctr" anchorCtr="1">
            <a:normAutofit/>
          </a:bodyPr>
          <a:lstStyle>
            <a:lvl1pPr marL="0" indent="0" algn="ctr">
              <a:buNone/>
              <a:defRPr sz="16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p>
        </p:txBody>
      </p:sp>
      <p:sp>
        <p:nvSpPr>
          <p:cNvPr id="10" name="Tijdelijke aanduiding voor tekst 9"/>
          <p:cNvSpPr>
            <a:spLocks noGrp="1"/>
          </p:cNvSpPr>
          <p:nvPr>
            <p:ph type="body" sz="quarter" idx="13"/>
          </p:nvPr>
        </p:nvSpPr>
        <p:spPr>
          <a:xfrm>
            <a:off x="4122899" y="6011999"/>
            <a:ext cx="5917050" cy="687600"/>
          </a:xfrm>
        </p:spPr>
        <p:txBody>
          <a:bodyPr/>
          <a:lstStyle>
            <a:lvl1pPr algn="r">
              <a:defRPr sz="3600" b="1">
                <a:solidFill>
                  <a:srgbClr val="C80F00"/>
                </a:solidFill>
                <a:latin typeface="Arial" pitchFamily="34" charset="0"/>
                <a:cs typeface="Arial" pitchFamily="34" charset="0"/>
              </a:defRPr>
            </a:lvl1pPr>
            <a:lvl2pPr algn="r">
              <a:defRPr sz="3600" b="1">
                <a:solidFill>
                  <a:srgbClr val="C80F00"/>
                </a:solidFill>
                <a:latin typeface="Arial Black" pitchFamily="34" charset="0"/>
              </a:defRPr>
            </a:lvl2pPr>
            <a:lvl3pPr algn="r">
              <a:defRPr sz="3600" b="1">
                <a:solidFill>
                  <a:srgbClr val="C80F00"/>
                </a:solidFill>
                <a:latin typeface="Arial Black" pitchFamily="34" charset="0"/>
              </a:defRPr>
            </a:lvl3pPr>
            <a:lvl4pPr algn="r">
              <a:defRPr sz="3600" b="1">
                <a:solidFill>
                  <a:srgbClr val="C80F00"/>
                </a:solidFill>
                <a:latin typeface="Arial Black" pitchFamily="34" charset="0"/>
              </a:defRPr>
            </a:lvl4pPr>
            <a:lvl5pPr algn="r">
              <a:defRPr sz="3600" b="1">
                <a:solidFill>
                  <a:srgbClr val="C80F00"/>
                </a:solidFill>
                <a:latin typeface="Arial Black" pitchFamily="34" charset="0"/>
              </a:defRPr>
            </a:lvl5pPr>
          </a:lstStyle>
          <a:p>
            <a:pPr lvl="0"/>
            <a:r>
              <a:rPr lang="nl-NL"/>
              <a:t>Klik om de modelstijlen te bewerken</a:t>
            </a:r>
          </a:p>
        </p:txBody>
      </p:sp>
      <p:sp>
        <p:nvSpPr>
          <p:cNvPr id="12" name="Tijdelijke aanduiding voor inhoud 11"/>
          <p:cNvSpPr>
            <a:spLocks noGrp="1"/>
          </p:cNvSpPr>
          <p:nvPr>
            <p:ph sz="quarter" idx="17"/>
          </p:nvPr>
        </p:nvSpPr>
        <p:spPr>
          <a:xfrm>
            <a:off x="1017718" y="2998800"/>
            <a:ext cx="8743295" cy="431800"/>
          </a:xfrm>
        </p:spPr>
        <p:txBody>
          <a:bodyPr/>
          <a:lstStyle>
            <a:lvl1pPr>
              <a:defRPr sz="1600">
                <a:solidFill>
                  <a:schemeClr val="tx1"/>
                </a:solidFill>
              </a:defRPr>
            </a:lvl1pPr>
          </a:lstStyle>
          <a:p>
            <a:pPr lvl="0"/>
            <a:r>
              <a:rPr lang="nl-NL"/>
              <a:t>Klik om de modelstijlen te bewerken</a:t>
            </a:r>
          </a:p>
        </p:txBody>
      </p:sp>
      <p:sp>
        <p:nvSpPr>
          <p:cNvPr id="9" name="Tijdelijke aanduiding voor voettekst 4"/>
          <p:cNvSpPr>
            <a:spLocks noGrp="1"/>
          </p:cNvSpPr>
          <p:nvPr>
            <p:ph type="ftr" sz="quarter" idx="18"/>
          </p:nvPr>
        </p:nvSpPr>
        <p:spPr/>
        <p:txBody>
          <a:bodyPr/>
          <a:lstStyle>
            <a:lvl1pPr>
              <a:defRPr/>
            </a:lvl1pPr>
          </a:lstStyle>
          <a:p>
            <a:pPr>
              <a:defRPr/>
            </a:pPr>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12602" y="4406901"/>
            <a:ext cx="8743950" cy="1362075"/>
          </a:xfrm>
        </p:spPr>
        <p:txBody>
          <a:bodyPr anchor="t"/>
          <a:lstStyle>
            <a:lvl1pPr algn="l">
              <a:defRPr sz="3600" b="1" cap="all">
                <a:solidFill>
                  <a:schemeClr val="tx1"/>
                </a:solidFill>
              </a:defRPr>
            </a:lvl1pPr>
          </a:lstStyle>
          <a:p>
            <a:r>
              <a:rPr lang="nl-NL"/>
              <a:t>Klik om de stijl te bewerken</a:t>
            </a:r>
            <a:endParaRPr lang="nl-NL" dirty="0"/>
          </a:p>
        </p:txBody>
      </p:sp>
      <p:sp>
        <p:nvSpPr>
          <p:cNvPr id="3" name="Tijdelijke aanduiding voor tekst 2"/>
          <p:cNvSpPr>
            <a:spLocks noGrp="1"/>
          </p:cNvSpPr>
          <p:nvPr>
            <p:ph type="body" idx="1"/>
          </p:nvPr>
        </p:nvSpPr>
        <p:spPr>
          <a:xfrm>
            <a:off x="812602" y="2906713"/>
            <a:ext cx="8743950" cy="1500187"/>
          </a:xfrm>
        </p:spPr>
        <p:txBody>
          <a:bodyPr anchor="b"/>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514350" y="1440000"/>
            <a:ext cx="4543425" cy="5040000"/>
          </a:xfrm>
        </p:spPr>
        <p:txBody>
          <a:bodyPr/>
          <a:lstStyle>
            <a:lvl1pPr>
              <a:defRPr sz="24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4" name="Tijdelijke aanduiding voor inhoud 3"/>
          <p:cNvSpPr>
            <a:spLocks noGrp="1"/>
          </p:cNvSpPr>
          <p:nvPr>
            <p:ph sz="half" idx="2"/>
          </p:nvPr>
        </p:nvSpPr>
        <p:spPr>
          <a:xfrm>
            <a:off x="5229225" y="1440000"/>
            <a:ext cx="4543425" cy="5040000"/>
          </a:xfrm>
        </p:spPr>
        <p:txBody>
          <a:bodyPr/>
          <a:lstStyle>
            <a:lvl1pPr>
              <a:defRPr sz="24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514350" y="1535113"/>
            <a:ext cx="454521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514350" y="2174875"/>
            <a:ext cx="4545212" cy="3951288"/>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5225654" y="1535113"/>
            <a:ext cx="454699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5225654" y="2174875"/>
            <a:ext cx="4546997" cy="3951288"/>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fsluitdia">
    <p:spTree>
      <p:nvGrpSpPr>
        <p:cNvPr id="1" name=""/>
        <p:cNvGrpSpPr/>
        <p:nvPr/>
      </p:nvGrpSpPr>
      <p:grpSpPr>
        <a:xfrm>
          <a:off x="0" y="0"/>
          <a:ext cx="0" cy="0"/>
          <a:chOff x="0" y="0"/>
          <a:chExt cx="0" cy="0"/>
        </a:xfrm>
      </p:grpSpPr>
      <p:sp>
        <p:nvSpPr>
          <p:cNvPr id="2" name="Tekstvak 9"/>
          <p:cNvSpPr txBox="1">
            <a:spLocks noChangeAspect="1"/>
          </p:cNvSpPr>
          <p:nvPr/>
        </p:nvSpPr>
        <p:spPr bwMode="auto">
          <a:xfrm>
            <a:off x="689372" y="238126"/>
            <a:ext cx="728841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sl-SI" altLang="nl-NL" sz="2800" b="1">
                <a:solidFill>
                  <a:srgbClr val="000000"/>
                </a:solidFill>
                <a:latin typeface="Arial" charset="0"/>
              </a:rPr>
              <a:t>Reference to Authors</a:t>
            </a:r>
            <a:endParaRPr lang="en-GB" altLang="nl-NL"/>
          </a:p>
        </p:txBody>
      </p:sp>
      <p:sp>
        <p:nvSpPr>
          <p:cNvPr id="3" name="Rechthoek 11"/>
          <p:cNvSpPr>
            <a:spLocks noChangeArrowheads="1"/>
          </p:cNvSpPr>
          <p:nvPr/>
        </p:nvSpPr>
        <p:spPr bwMode="auto">
          <a:xfrm>
            <a:off x="810816" y="1439863"/>
            <a:ext cx="8910043"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itchFamily="34" charset="0"/>
                <a:cs typeface="Arial" charset="0"/>
              </a:defRPr>
            </a:lvl1pPr>
            <a:lvl2pPr marL="447675" indent="-266700" eaLnBrk="0" hangingPunct="0">
              <a:defRPr>
                <a:solidFill>
                  <a:schemeClr val="tx1"/>
                </a:solidFill>
                <a:latin typeface="Calibri" pitchFamily="34" charset="0"/>
                <a:cs typeface="Arial" charset="0"/>
              </a:defRPr>
            </a:lvl2pPr>
            <a:lvl3pPr marL="985838" indent="-2667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lvl="1" eaLnBrk="1" hangingPunct="1">
              <a:spcBef>
                <a:spcPct val="20000"/>
              </a:spcBef>
              <a:buClr>
                <a:srgbClr val="C80F00"/>
              </a:buClr>
              <a:buSzPct val="120000"/>
              <a:buFont typeface="Arial" charset="0"/>
              <a:buChar char="•"/>
              <a:defRPr/>
            </a:pPr>
            <a:r>
              <a:rPr lang="en-US" altLang="nl-NL" sz="1600" b="1">
                <a:solidFill>
                  <a:srgbClr val="000000"/>
                </a:solidFill>
                <a:latin typeface="Arial" charset="0"/>
              </a:rPr>
              <a:t>This Training Material has been certified according to the rules of the ‘ECQA – European Certification and Qualification Association’</a:t>
            </a:r>
          </a:p>
          <a:p>
            <a:pPr lvl="1" eaLnBrk="1" hangingPunct="1">
              <a:spcBef>
                <a:spcPct val="20000"/>
              </a:spcBef>
              <a:buClr>
                <a:srgbClr val="C80F00"/>
              </a:buClr>
              <a:buSzPct val="120000"/>
              <a:buFont typeface="Arial" charset="0"/>
              <a:buChar char="•"/>
              <a:defRPr/>
            </a:pPr>
            <a:endParaRPr lang="en-US" altLang="nl-NL" sz="1600" b="1">
              <a:solidFill>
                <a:srgbClr val="000000"/>
              </a:solidFill>
              <a:latin typeface="Arial" charset="0"/>
            </a:endParaRPr>
          </a:p>
          <a:p>
            <a:pPr lvl="1" eaLnBrk="1" hangingPunct="1">
              <a:spcBef>
                <a:spcPct val="20000"/>
              </a:spcBef>
              <a:buClr>
                <a:srgbClr val="C80F00"/>
              </a:buClr>
              <a:buSzPct val="120000"/>
              <a:buFont typeface="Arial" charset="0"/>
              <a:buChar char="•"/>
              <a:defRPr/>
            </a:pPr>
            <a:r>
              <a:rPr lang="en-US" altLang="nl-NL" sz="1600" b="1">
                <a:solidFill>
                  <a:srgbClr val="000000"/>
                </a:solidFill>
                <a:latin typeface="Arial" charset="0"/>
              </a:rPr>
              <a:t>The Training Material was developed within the international consortium ‘LSSH – Lean Six Sigma for Healthcare’</a:t>
            </a:r>
          </a:p>
          <a:p>
            <a:pPr lvl="1" eaLnBrk="1" hangingPunct="1">
              <a:spcBef>
                <a:spcPct val="20000"/>
              </a:spcBef>
              <a:buClr>
                <a:srgbClr val="C80F00"/>
              </a:buClr>
              <a:buSzPct val="120000"/>
              <a:buFont typeface="Arial" charset="0"/>
              <a:buChar char="•"/>
              <a:defRPr/>
            </a:pPr>
            <a:endParaRPr lang="en-US" altLang="nl-NL" sz="1600" b="1">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a:solidFill>
                  <a:srgbClr val="000000"/>
                </a:solidFill>
                <a:latin typeface="Arial" charset="0"/>
              </a:rPr>
              <a:t>Symbol BV		Netherlands		</a:t>
            </a:r>
            <a:r>
              <a:rPr lang="en-US" altLang="nl-NL" sz="1200">
                <a:solidFill>
                  <a:srgbClr val="000000"/>
                </a:solidFill>
                <a:latin typeface="Arial" charset="0"/>
                <a:hlinkClick r:id="rId2"/>
              </a:rPr>
              <a:t>www.symbolbv.nl</a:t>
            </a:r>
            <a:endParaRPr lang="en-US" altLang="nl-NL" sz="1200">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a:solidFill>
                  <a:srgbClr val="000000"/>
                </a:solidFill>
                <a:latin typeface="Arial" charset="0"/>
              </a:rPr>
              <a:t>ISCN Ltd./Ges.m.b.H, 	Ireland/Austria	</a:t>
            </a:r>
            <a:r>
              <a:rPr lang="en-US" altLang="nl-NL" sz="1200">
                <a:solidFill>
                  <a:srgbClr val="000000"/>
                </a:solidFill>
                <a:latin typeface="Arial" charset="0"/>
                <a:hlinkClick r:id="rId3"/>
              </a:rPr>
              <a:t>www.iscn.com</a:t>
            </a:r>
            <a:endParaRPr lang="en-US" altLang="nl-NL" sz="1200">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a:solidFill>
                  <a:srgbClr val="000000"/>
                </a:solidFill>
                <a:latin typeface="Arial" charset="0"/>
              </a:rPr>
              <a:t>ROC of Twente	Netherlands		</a:t>
            </a:r>
            <a:r>
              <a:rPr lang="en-US" altLang="nl-NL" sz="1200">
                <a:solidFill>
                  <a:srgbClr val="000000"/>
                </a:solidFill>
                <a:latin typeface="Arial" charset="0"/>
                <a:hlinkClick r:id="rId4"/>
              </a:rPr>
              <a:t>www.rocvantwente.nl</a:t>
            </a:r>
            <a:r>
              <a:rPr lang="en-US" altLang="nl-NL" sz="1200">
                <a:solidFill>
                  <a:srgbClr val="000000"/>
                </a:solidFill>
                <a:latin typeface="Arial" charset="0"/>
              </a:rPr>
              <a:t> </a:t>
            </a:r>
          </a:p>
          <a:p>
            <a:pPr lvl="2" eaLnBrk="1" hangingPunct="1">
              <a:spcBef>
                <a:spcPct val="20000"/>
              </a:spcBef>
              <a:buClr>
                <a:srgbClr val="C80F00"/>
              </a:buClr>
              <a:buSzPct val="120000"/>
              <a:buFont typeface="Arial" charset="0"/>
              <a:buChar char="•"/>
              <a:defRPr/>
            </a:pPr>
            <a:r>
              <a:rPr lang="en-US" altLang="nl-NL" sz="1200">
                <a:solidFill>
                  <a:srgbClr val="000000"/>
                </a:solidFill>
                <a:latin typeface="Arial" charset="0"/>
              </a:rPr>
              <a:t>LSSA BV		Netherlands		</a:t>
            </a:r>
            <a:r>
              <a:rPr lang="en-US" altLang="nl-NL" sz="1200">
                <a:solidFill>
                  <a:srgbClr val="000000"/>
                </a:solidFill>
                <a:latin typeface="Arial" charset="0"/>
                <a:hlinkClick r:id="rId5"/>
              </a:rPr>
              <a:t>www.lssa.eu</a:t>
            </a:r>
            <a:endParaRPr lang="en-US" altLang="nl-NL" sz="1200">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a:solidFill>
                  <a:srgbClr val="000000"/>
                </a:solidFill>
                <a:latin typeface="Arial" charset="0"/>
              </a:rPr>
              <a:t>University of Limerick	Ireland		</a:t>
            </a:r>
            <a:r>
              <a:rPr lang="en-US" altLang="nl-NL" sz="1200">
                <a:solidFill>
                  <a:srgbClr val="000000"/>
                </a:solidFill>
                <a:latin typeface="Arial" charset="0"/>
                <a:hlinkClick r:id="rId6"/>
              </a:rPr>
              <a:t>www.ul.ie</a:t>
            </a:r>
            <a:endParaRPr lang="en-US" altLang="nl-NL" sz="1200">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a:solidFill>
                  <a:srgbClr val="000000"/>
                </a:solidFill>
                <a:latin typeface="Arial" charset="0"/>
              </a:rPr>
              <a:t>University of Twente	Netherlands		</a:t>
            </a:r>
            <a:r>
              <a:rPr lang="en-US" altLang="nl-NL" sz="1200">
                <a:solidFill>
                  <a:srgbClr val="000000"/>
                </a:solidFill>
                <a:latin typeface="Arial" charset="0"/>
                <a:hlinkClick r:id="rId7"/>
              </a:rPr>
              <a:t>www.utwente.nl</a:t>
            </a:r>
            <a:endParaRPr lang="en-US" altLang="nl-NL" sz="1200">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a:solidFill>
                  <a:srgbClr val="000000"/>
                </a:solidFill>
                <a:latin typeface="Arial" charset="0"/>
              </a:rPr>
              <a:t>WGV Oost		Netherlands		</a:t>
            </a:r>
            <a:r>
              <a:rPr lang="en-US" altLang="nl-NL" sz="1200">
                <a:solidFill>
                  <a:srgbClr val="000000"/>
                </a:solidFill>
                <a:latin typeface="Arial" charset="0"/>
                <a:hlinkClick r:id="rId8"/>
              </a:rPr>
              <a:t>www.wgvoost.nl</a:t>
            </a:r>
            <a:endParaRPr lang="en-US" altLang="nl-NL" sz="1200">
              <a:solidFill>
                <a:srgbClr val="000000"/>
              </a:solidFill>
              <a:latin typeface="Arial" charset="0"/>
            </a:endParaRPr>
          </a:p>
          <a:p>
            <a:pPr lvl="1" eaLnBrk="1" hangingPunct="1">
              <a:spcBef>
                <a:spcPct val="20000"/>
              </a:spcBef>
              <a:buClr>
                <a:srgbClr val="C80F00"/>
              </a:buClr>
              <a:buSzPct val="120000"/>
              <a:buFont typeface="Arial" charset="0"/>
              <a:buChar char="•"/>
              <a:defRPr/>
            </a:pPr>
            <a:endParaRPr lang="en-US" altLang="nl-NL" sz="1600" b="1">
              <a:solidFill>
                <a:srgbClr val="000000"/>
              </a:solidFill>
              <a:latin typeface="Arial" charset="0"/>
            </a:endParaRPr>
          </a:p>
        </p:txBody>
      </p:sp>
      <p:pic>
        <p:nvPicPr>
          <p:cNvPr id="4" name="Picture 2" descr="EU_flag_LLP_EN-01"/>
          <p:cNvPicPr>
            <a:picLocks noChangeAspect="1" noChangeArrowheads="1"/>
          </p:cNvPicPr>
          <p:nvPr/>
        </p:nvPicPr>
        <p:blipFill>
          <a:blip r:embed="rId9" cstate="print"/>
          <a:srcRect/>
          <a:stretch>
            <a:fillRect/>
          </a:stretch>
        </p:blipFill>
        <p:spPr bwMode="auto">
          <a:xfrm>
            <a:off x="1092995" y="5249864"/>
            <a:ext cx="2348508" cy="815975"/>
          </a:xfrm>
          <a:prstGeom prst="rect">
            <a:avLst/>
          </a:prstGeom>
          <a:noFill/>
          <a:ln w="9525">
            <a:noFill/>
            <a:miter lim="800000"/>
            <a:headEnd/>
            <a:tailEnd/>
          </a:ln>
        </p:spPr>
      </p:pic>
      <p:sp>
        <p:nvSpPr>
          <p:cNvPr id="5" name="Tekstvak 13"/>
          <p:cNvSpPr txBox="1">
            <a:spLocks noChangeArrowheads="1"/>
          </p:cNvSpPr>
          <p:nvPr/>
        </p:nvSpPr>
        <p:spPr bwMode="auto">
          <a:xfrm>
            <a:off x="3361135" y="5249864"/>
            <a:ext cx="6318647"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en-US" altLang="nl-NL" sz="1200" i="1"/>
              <a:t>This project has been funded with support from the European Commission under agreement EAC-2012-0635. This publication/communication reflects the views only of the author, and the Commission cannot be held responsible for any use which may be made of the information contained therein.</a:t>
            </a:r>
          </a:p>
          <a:p>
            <a:pPr eaLnBrk="1" hangingPunct="1">
              <a:defRPr/>
            </a:pPr>
            <a:endParaRPr lang="en-US" altLang="nl-NL" sz="1200" i="1"/>
          </a:p>
          <a:p>
            <a:pPr eaLnBrk="1" hangingPunct="1">
              <a:defRPr/>
            </a:pPr>
            <a:r>
              <a:rPr lang="en-US" altLang="nl-NL" sz="1200"/>
              <a:t>This publication reflects the views only of the author</a:t>
            </a:r>
            <a:r>
              <a:rPr lang="sl-SI" altLang="nl-NL" sz="1200"/>
              <a:t>s</a:t>
            </a:r>
            <a:r>
              <a:rPr lang="en-US" altLang="nl-NL" sz="1200"/>
              <a:t>, and the Commission cannot be held responsible for any use which may be made of the information contained therein.</a:t>
            </a:r>
          </a:p>
        </p:txBody>
      </p:sp>
      <p:sp>
        <p:nvSpPr>
          <p:cNvPr id="6" name="Tijdelijke aanduiding voor voettekst 2"/>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hthoek 1"/>
          <p:cNvSpPr/>
          <p:nvPr/>
        </p:nvSpPr>
        <p:spPr>
          <a:xfrm>
            <a:off x="10716" y="6696076"/>
            <a:ext cx="10287000" cy="180975"/>
          </a:xfrm>
          <a:prstGeom prst="rect">
            <a:avLst/>
          </a:prstGeom>
          <a:solidFill>
            <a:srgbClr val="C8B8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1027" name="Tijdelijke aanduiding voor titel 1"/>
          <p:cNvSpPr>
            <a:spLocks noGrp="1"/>
          </p:cNvSpPr>
          <p:nvPr>
            <p:ph type="title"/>
          </p:nvPr>
        </p:nvSpPr>
        <p:spPr bwMode="auto">
          <a:xfrm>
            <a:off x="687587" y="238126"/>
            <a:ext cx="7290197" cy="600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altLang="nl-NL"/>
              <a:t>Klik om de stijl te bewerken</a:t>
            </a:r>
          </a:p>
        </p:txBody>
      </p:sp>
      <p:sp>
        <p:nvSpPr>
          <p:cNvPr id="1028" name="Tijdelijke aanduiding voor tekst 2"/>
          <p:cNvSpPr>
            <a:spLocks noGrp="1"/>
          </p:cNvSpPr>
          <p:nvPr>
            <p:ph type="body" idx="1"/>
          </p:nvPr>
        </p:nvSpPr>
        <p:spPr bwMode="auto">
          <a:xfrm>
            <a:off x="810816" y="1439863"/>
            <a:ext cx="8910043"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altLang="nl-NL"/>
              <a:t>Klik om de modelstijlen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p>
        </p:txBody>
      </p:sp>
      <p:sp>
        <p:nvSpPr>
          <p:cNvPr id="5" name="Tijdelijke aanduiding voor voettekst 4"/>
          <p:cNvSpPr>
            <a:spLocks noGrp="1"/>
          </p:cNvSpPr>
          <p:nvPr>
            <p:ph type="ftr" sz="quarter" idx="3"/>
          </p:nvPr>
        </p:nvSpPr>
        <p:spPr>
          <a:xfrm>
            <a:off x="1468040" y="6702426"/>
            <a:ext cx="1459112" cy="161925"/>
          </a:xfrm>
          <a:prstGeom prst="rect">
            <a:avLst/>
          </a:prstGeom>
        </p:spPr>
        <p:txBody>
          <a:bodyPr vert="horz" lIns="91440" tIns="45720" rIns="91440" bIns="45720" rtlCol="0" anchor="ctr"/>
          <a:lstStyle>
            <a:lvl1pPr algn="l" fontAlgn="auto">
              <a:spcBef>
                <a:spcPts val="0"/>
              </a:spcBef>
              <a:spcAft>
                <a:spcPts val="0"/>
              </a:spcAft>
              <a:defRPr sz="1000">
                <a:solidFill>
                  <a:schemeClr val="tx1"/>
                </a:solidFill>
                <a:latin typeface="+mn-lt"/>
                <a:cs typeface="+mn-cs"/>
              </a:defRPr>
            </a:lvl1pPr>
          </a:lstStyle>
          <a:p>
            <a:pPr>
              <a:defRPr/>
            </a:pPr>
            <a:endParaRPr lang="nl-NL"/>
          </a:p>
        </p:txBody>
      </p:sp>
      <p:sp>
        <p:nvSpPr>
          <p:cNvPr id="1032" name="Rectangle 9"/>
          <p:cNvSpPr>
            <a:spLocks noChangeArrowheads="1"/>
          </p:cNvSpPr>
          <p:nvPr/>
        </p:nvSpPr>
        <p:spPr bwMode="auto">
          <a:xfrm>
            <a:off x="9636919" y="6702425"/>
            <a:ext cx="66079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fld id="{186FF839-3A81-4912-B80D-149F9A2E82E5}" type="slidenum">
              <a:rPr lang="nl-NL" altLang="nl-NL" sz="1000" smtClean="0"/>
              <a:pPr algn="ctr" eaLnBrk="1" hangingPunct="1">
                <a:defRPr/>
              </a:pPr>
              <a:t>‹#›</a:t>
            </a:fld>
            <a:endParaRPr lang="nl-NL" altLang="nl-NL" sz="1000"/>
          </a:p>
        </p:txBody>
      </p:sp>
      <p:sp>
        <p:nvSpPr>
          <p:cNvPr id="1036" name="Text Box 20"/>
          <p:cNvSpPr txBox="1">
            <a:spLocks noChangeArrowheads="1"/>
          </p:cNvSpPr>
          <p:nvPr/>
        </p:nvSpPr>
        <p:spPr bwMode="auto">
          <a:xfrm>
            <a:off x="10716" y="6677026"/>
            <a:ext cx="14573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0" bIns="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Clr>
                <a:srgbClr val="0000FF"/>
              </a:buClr>
              <a:buSzPct val="125000"/>
              <a:defRPr/>
            </a:pPr>
            <a:r>
              <a:rPr lang="en-US" sz="1000" dirty="0"/>
              <a:t>© LSSH 2014</a:t>
            </a:r>
          </a:p>
        </p:txBody>
      </p:sp>
      <p:cxnSp>
        <p:nvCxnSpPr>
          <p:cNvPr id="11" name="Rechte verbindingslijn 10"/>
          <p:cNvCxnSpPr/>
          <p:nvPr/>
        </p:nvCxnSpPr>
        <p:spPr>
          <a:xfrm>
            <a:off x="0" y="1052514"/>
            <a:ext cx="10287000" cy="1587"/>
          </a:xfrm>
          <a:prstGeom prst="line">
            <a:avLst/>
          </a:prstGeom>
          <a:ln>
            <a:solidFill>
              <a:srgbClr val="C41721"/>
            </a:solidFill>
          </a:ln>
        </p:spPr>
        <p:style>
          <a:lnRef idx="1">
            <a:schemeClr val="accent1"/>
          </a:lnRef>
          <a:fillRef idx="0">
            <a:schemeClr val="accent1"/>
          </a:fillRef>
          <a:effectRef idx="0">
            <a:schemeClr val="accent1"/>
          </a:effectRef>
          <a:fontRef idx="minor">
            <a:schemeClr val="tx1"/>
          </a:fontRef>
        </p:style>
      </p:cxnSp>
      <p:pic>
        <p:nvPicPr>
          <p:cNvPr id="1033" name="Afbeelding 6"/>
          <p:cNvPicPr>
            <a:picLocks noChangeAspect="1"/>
          </p:cNvPicPr>
          <p:nvPr/>
        </p:nvPicPr>
        <p:blipFill>
          <a:blip r:embed="rId10" cstate="print"/>
          <a:srcRect/>
          <a:stretch>
            <a:fillRect/>
          </a:stretch>
        </p:blipFill>
        <p:spPr bwMode="auto">
          <a:xfrm>
            <a:off x="8017074" y="220663"/>
            <a:ext cx="1905595" cy="6477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7" r:id="rId1"/>
    <p:sldLayoutId id="2147483701" r:id="rId2"/>
    <p:sldLayoutId id="2147483702" r:id="rId3"/>
    <p:sldLayoutId id="2147483703" r:id="rId4"/>
    <p:sldLayoutId id="2147483704" r:id="rId5"/>
    <p:sldLayoutId id="2147483705" r:id="rId6"/>
    <p:sldLayoutId id="2147483706" r:id="rId7"/>
    <p:sldLayoutId id="2147483708" r:id="rId8"/>
  </p:sldLayoutIdLst>
  <p:hf sldNum="0" hdr="0" dt="0"/>
  <p:txStyles>
    <p:titleStyle>
      <a:lvl1pPr algn="ctr" rtl="0" eaLnBrk="0" fontAlgn="base" hangingPunct="0">
        <a:spcBef>
          <a:spcPct val="0"/>
        </a:spcBef>
        <a:spcAft>
          <a:spcPct val="0"/>
        </a:spcAft>
        <a:defRPr lang="nl-NL" sz="2800" b="1"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1"/>
          </a:solidFill>
          <a:latin typeface="Arial" charset="0"/>
          <a:cs typeface="Arial" charset="0"/>
        </a:defRPr>
      </a:lvl2pPr>
      <a:lvl3pPr algn="ctr" rtl="0" eaLnBrk="0" fontAlgn="base" hangingPunct="0">
        <a:spcBef>
          <a:spcPct val="0"/>
        </a:spcBef>
        <a:spcAft>
          <a:spcPct val="0"/>
        </a:spcAft>
        <a:defRPr sz="2800" b="1">
          <a:solidFill>
            <a:schemeClr val="tx1"/>
          </a:solidFill>
          <a:latin typeface="Arial" charset="0"/>
          <a:cs typeface="Arial" charset="0"/>
        </a:defRPr>
      </a:lvl3pPr>
      <a:lvl4pPr algn="ctr" rtl="0" eaLnBrk="0" fontAlgn="base" hangingPunct="0">
        <a:spcBef>
          <a:spcPct val="0"/>
        </a:spcBef>
        <a:spcAft>
          <a:spcPct val="0"/>
        </a:spcAft>
        <a:defRPr sz="2800" b="1">
          <a:solidFill>
            <a:schemeClr val="tx1"/>
          </a:solidFill>
          <a:latin typeface="Arial" charset="0"/>
          <a:cs typeface="Arial" charset="0"/>
        </a:defRPr>
      </a:lvl4pPr>
      <a:lvl5pPr algn="ctr" rtl="0" eaLnBrk="0" fontAlgn="base" hangingPunct="0">
        <a:spcBef>
          <a:spcPct val="0"/>
        </a:spcBef>
        <a:spcAft>
          <a:spcPct val="0"/>
        </a:spcAft>
        <a:defRPr sz="2800" b="1">
          <a:solidFill>
            <a:schemeClr val="tx1"/>
          </a:solidFill>
          <a:latin typeface="Arial" charset="0"/>
          <a:cs typeface="Arial" charset="0"/>
        </a:defRPr>
      </a:lvl5pPr>
      <a:lvl6pPr marL="457200" algn="ctr" rtl="0" eaLnBrk="1" fontAlgn="base" hangingPunct="1">
        <a:spcBef>
          <a:spcPct val="0"/>
        </a:spcBef>
        <a:spcAft>
          <a:spcPct val="0"/>
        </a:spcAft>
        <a:defRPr sz="2800" b="1">
          <a:solidFill>
            <a:srgbClr val="FEF6D6"/>
          </a:solidFill>
          <a:latin typeface="Arial" charset="0"/>
          <a:cs typeface="Arial" charset="0"/>
        </a:defRPr>
      </a:lvl6pPr>
      <a:lvl7pPr marL="914400" algn="ctr" rtl="0" eaLnBrk="1" fontAlgn="base" hangingPunct="1">
        <a:spcBef>
          <a:spcPct val="0"/>
        </a:spcBef>
        <a:spcAft>
          <a:spcPct val="0"/>
        </a:spcAft>
        <a:defRPr sz="2800" b="1">
          <a:solidFill>
            <a:srgbClr val="FEF6D6"/>
          </a:solidFill>
          <a:latin typeface="Arial" charset="0"/>
          <a:cs typeface="Arial" charset="0"/>
        </a:defRPr>
      </a:lvl7pPr>
      <a:lvl8pPr marL="1371600" algn="ctr" rtl="0" eaLnBrk="1" fontAlgn="base" hangingPunct="1">
        <a:spcBef>
          <a:spcPct val="0"/>
        </a:spcBef>
        <a:spcAft>
          <a:spcPct val="0"/>
        </a:spcAft>
        <a:defRPr sz="2800" b="1">
          <a:solidFill>
            <a:srgbClr val="FEF6D6"/>
          </a:solidFill>
          <a:latin typeface="Arial" charset="0"/>
          <a:cs typeface="Arial" charset="0"/>
        </a:defRPr>
      </a:lvl8pPr>
      <a:lvl9pPr marL="1828800" algn="ctr" rtl="0" eaLnBrk="1" fontAlgn="base" hangingPunct="1">
        <a:spcBef>
          <a:spcPct val="0"/>
        </a:spcBef>
        <a:spcAft>
          <a:spcPct val="0"/>
        </a:spcAft>
        <a:defRPr sz="2800" b="1">
          <a:solidFill>
            <a:srgbClr val="FEF6D6"/>
          </a:solidFill>
          <a:latin typeface="Arial" charset="0"/>
          <a:cs typeface="Arial" charset="0"/>
        </a:defRPr>
      </a:lvl9pPr>
    </p:titleStyle>
    <p:bodyStyle>
      <a:lvl1pPr algn="l" rtl="0" eaLnBrk="0" fontAlgn="base" hangingPunct="0">
        <a:spcBef>
          <a:spcPct val="20000"/>
        </a:spcBef>
        <a:spcAft>
          <a:spcPct val="0"/>
        </a:spcAft>
        <a:buClr>
          <a:srgbClr val="C41721"/>
        </a:buClr>
        <a:buSzPct val="100000"/>
        <a:buFont typeface="Arial" charset="0"/>
        <a:defRPr sz="2400" b="1" kern="1200">
          <a:solidFill>
            <a:schemeClr val="tx1"/>
          </a:solidFill>
          <a:latin typeface="Arial" pitchFamily="34" charset="0"/>
          <a:ea typeface="+mn-ea"/>
          <a:cs typeface="Arial" pitchFamily="34" charset="0"/>
        </a:defRPr>
      </a:lvl1pPr>
      <a:lvl2pPr marL="447675" indent="-266700" algn="l" rtl="0" eaLnBrk="0" fontAlgn="base" hangingPunct="0">
        <a:spcBef>
          <a:spcPct val="20000"/>
        </a:spcBef>
        <a:spcAft>
          <a:spcPct val="0"/>
        </a:spcAft>
        <a:buClr>
          <a:srgbClr val="C41721"/>
        </a:buClr>
        <a:buSzPct val="100000"/>
        <a:buFont typeface="Arial" charset="0"/>
        <a:buChar char="•"/>
        <a:defRPr sz="1600" b="1" kern="1200">
          <a:solidFill>
            <a:schemeClr val="tx1"/>
          </a:solidFill>
          <a:latin typeface="Arial" pitchFamily="34" charset="0"/>
          <a:ea typeface="+mn-ea"/>
          <a:cs typeface="Arial" pitchFamily="34" charset="0"/>
        </a:defRPr>
      </a:lvl2pPr>
      <a:lvl3pPr marL="985838" indent="-266700" algn="l" rtl="0" eaLnBrk="0" fontAlgn="base" hangingPunct="0">
        <a:spcBef>
          <a:spcPct val="20000"/>
        </a:spcBef>
        <a:spcAft>
          <a:spcPct val="0"/>
        </a:spcAft>
        <a:buClr>
          <a:srgbClr val="C41721"/>
        </a:buClr>
        <a:buSzPct val="100000"/>
        <a:buFont typeface="Arial" charset="0"/>
        <a:buChar char="•"/>
        <a:defRPr sz="1600" kern="1200">
          <a:solidFill>
            <a:schemeClr val="tx1"/>
          </a:solidFill>
          <a:latin typeface="Arial" pitchFamily="34" charset="0"/>
          <a:ea typeface="+mn-ea"/>
          <a:cs typeface="Arial" pitchFamily="34" charset="0"/>
        </a:defRPr>
      </a:lvl3pPr>
      <a:lvl4pPr marL="1524000" indent="-266700" algn="l" rtl="0" eaLnBrk="0" fontAlgn="base" hangingPunct="0">
        <a:spcBef>
          <a:spcPct val="20000"/>
        </a:spcBef>
        <a:spcAft>
          <a:spcPct val="0"/>
        </a:spcAft>
        <a:buClr>
          <a:srgbClr val="C41721"/>
        </a:buClr>
        <a:buSzPct val="100000"/>
        <a:buFont typeface="Arial" charset="0"/>
        <a:buChar char="•"/>
        <a:defRPr sz="1400" kern="1200">
          <a:solidFill>
            <a:schemeClr val="tx1"/>
          </a:solidFill>
          <a:latin typeface="Arial" pitchFamily="34" charset="0"/>
          <a:ea typeface="+mn-ea"/>
          <a:cs typeface="Arial" pitchFamily="34" charset="0"/>
        </a:defRPr>
      </a:lvl4pPr>
      <a:lvl5pPr marL="2062163" indent="-266700" algn="l" rtl="0" eaLnBrk="0" fontAlgn="base" hangingPunct="0">
        <a:spcBef>
          <a:spcPct val="20000"/>
        </a:spcBef>
        <a:spcAft>
          <a:spcPct val="0"/>
        </a:spcAft>
        <a:buClr>
          <a:srgbClr val="C41721"/>
        </a:buClr>
        <a:buSzPct val="100000"/>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el 6"/>
          <p:cNvSpPr>
            <a:spLocks noGrp="1"/>
          </p:cNvSpPr>
          <p:nvPr>
            <p:ph type="ctrTitle"/>
          </p:nvPr>
        </p:nvSpPr>
        <p:spPr/>
        <p:txBody>
          <a:bodyPr/>
          <a:lstStyle/>
          <a:p>
            <a:r>
              <a:rPr lang="en-US"/>
              <a:t>Visualisation of data</a:t>
            </a:r>
            <a:br>
              <a:rPr lang="en-US"/>
            </a:br>
            <a:br>
              <a:rPr lang="en-US"/>
            </a:br>
            <a:endParaRPr lang="nl-NL" dirty="0"/>
          </a:p>
        </p:txBody>
      </p:sp>
      <p:sp>
        <p:nvSpPr>
          <p:cNvPr id="4" name="Tijdelijke aanduiding voor tekst 3"/>
          <p:cNvSpPr>
            <a:spLocks noGrp="1"/>
          </p:cNvSpPr>
          <p:nvPr>
            <p:ph type="subTitle" idx="1"/>
          </p:nvPr>
        </p:nvSpPr>
        <p:spPr/>
        <p:txBody>
          <a:bodyPr/>
          <a:lstStyle/>
          <a:p>
            <a:r>
              <a:rPr lang="en-US"/>
              <a:t>The element ‘Statistics’ reviews the basics of statistics such as mean, deviation and probability. This element reviews a range of graphs that can be used to visualize data as well.</a:t>
            </a:r>
            <a:endParaRPr lang="en-US" dirty="0"/>
          </a:p>
        </p:txBody>
      </p:sp>
      <p:sp>
        <p:nvSpPr>
          <p:cNvPr id="3" name="Tijdelijke aanduiding voor tekst 2"/>
          <p:cNvSpPr>
            <a:spLocks noGrp="1"/>
          </p:cNvSpPr>
          <p:nvPr>
            <p:ph type="body" sz="quarter" idx="13"/>
          </p:nvPr>
        </p:nvSpPr>
        <p:spPr/>
        <p:txBody>
          <a:bodyPr/>
          <a:lstStyle/>
          <a:p>
            <a:r>
              <a:rPr lang="nl-NL" dirty="0"/>
              <a:t>Yellow Belt</a:t>
            </a:r>
          </a:p>
        </p:txBody>
      </p:sp>
      <p:sp>
        <p:nvSpPr>
          <p:cNvPr id="2" name="Tijdelijke aanduiding voor inhoud 1"/>
          <p:cNvSpPr>
            <a:spLocks noGrp="1"/>
          </p:cNvSpPr>
          <p:nvPr>
            <p:ph sz="quarter" idx="17"/>
          </p:nvPr>
        </p:nvSpPr>
        <p:spPr/>
        <p:txBody>
          <a:bodyPr/>
          <a:lstStyle/>
          <a:p>
            <a:r>
              <a:rPr lang="nl-NL"/>
              <a:t>U4 – Measure</a:t>
            </a:r>
          </a:p>
          <a:p>
            <a:r>
              <a:rPr lang="nl-NL"/>
              <a:t>E2 – Statistics</a:t>
            </a:r>
            <a:endParaRPr lang="nl-N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lstStyle/>
          <a:p>
            <a:r>
              <a:rPr lang="en-GB"/>
              <a:t>Visualisation of Data</a:t>
            </a:r>
            <a:endParaRPr lang="en-GB" dirty="0"/>
          </a:p>
        </p:txBody>
      </p:sp>
      <p:sp>
        <p:nvSpPr>
          <p:cNvPr id="19459" name="Tijdelijke aanduiding voor inhoud 9"/>
          <p:cNvSpPr>
            <a:spLocks noGrp="1"/>
          </p:cNvSpPr>
          <p:nvPr>
            <p:ph idx="1"/>
          </p:nvPr>
        </p:nvSpPr>
        <p:spPr>
          <a:xfrm>
            <a:off x="810814" y="1439863"/>
            <a:ext cx="9193226" cy="5040312"/>
          </a:xfrm>
        </p:spPr>
        <p:txBody>
          <a:bodyPr/>
          <a:lstStyle/>
          <a:p>
            <a:r>
              <a:rPr lang="en-GB" dirty="0"/>
              <a:t>Scatter Plot</a:t>
            </a:r>
          </a:p>
          <a:p>
            <a:endParaRPr lang="en-GB" sz="1800" dirty="0"/>
          </a:p>
          <a:p>
            <a:pPr lvl="1">
              <a:buClrTx/>
            </a:pPr>
            <a:r>
              <a:rPr lang="en-GB" sz="1600" dirty="0"/>
              <a:t>Used to examine the relationship between two continuous variables </a:t>
            </a:r>
            <a:br>
              <a:rPr lang="en-GB" sz="1600" dirty="0"/>
            </a:br>
            <a:r>
              <a:rPr lang="en-GB" sz="1600" dirty="0"/>
              <a:t>by drawing them on separate axes</a:t>
            </a:r>
          </a:p>
          <a:p>
            <a:pPr marL="180975" lvl="1" indent="0">
              <a:buNone/>
            </a:pPr>
            <a:endParaRPr lang="en-US" u="sng" dirty="0">
              <a:latin typeface="Arial" charset="0"/>
            </a:endParaRPr>
          </a:p>
          <a:p>
            <a:pPr marL="180975" lvl="1" indent="0">
              <a:buNone/>
            </a:pPr>
            <a:r>
              <a:rPr lang="en-US" dirty="0">
                <a:latin typeface="Arial" charset="0"/>
              </a:rPr>
              <a:t>Example: Scatter plot height and weight</a:t>
            </a:r>
            <a:endParaRPr lang="en-US" dirty="0"/>
          </a:p>
        </p:txBody>
      </p:sp>
      <p:pic>
        <p:nvPicPr>
          <p:cNvPr id="5" name="Afbeelding 4"/>
          <p:cNvPicPr>
            <a:picLocks noChangeAspect="1"/>
          </p:cNvPicPr>
          <p:nvPr/>
        </p:nvPicPr>
        <p:blipFill>
          <a:blip r:embed="rId3" cstate="print"/>
          <a:stretch>
            <a:fillRect/>
          </a:stretch>
        </p:blipFill>
        <p:spPr>
          <a:xfrm>
            <a:off x="2632222" y="3566152"/>
            <a:ext cx="4703030" cy="3031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el 1"/>
          <p:cNvSpPr>
            <a:spLocks noGrp="1"/>
          </p:cNvSpPr>
          <p:nvPr>
            <p:ph type="title"/>
          </p:nvPr>
        </p:nvSpPr>
        <p:spPr/>
        <p:txBody>
          <a:bodyPr/>
          <a:lstStyle/>
          <a:p>
            <a:r>
              <a:rPr lang="en-GB"/>
              <a:t>Visualisation of Data</a:t>
            </a:r>
          </a:p>
        </p:txBody>
      </p:sp>
      <p:sp>
        <p:nvSpPr>
          <p:cNvPr id="21507" name="Tijdelijke aanduiding voor inhoud 4"/>
          <p:cNvSpPr>
            <a:spLocks noGrp="1"/>
          </p:cNvSpPr>
          <p:nvPr>
            <p:ph idx="1"/>
          </p:nvPr>
        </p:nvSpPr>
        <p:spPr>
          <a:xfrm>
            <a:off x="810815" y="1439863"/>
            <a:ext cx="9193224" cy="5040312"/>
          </a:xfrm>
        </p:spPr>
        <p:txBody>
          <a:bodyPr/>
          <a:lstStyle/>
          <a:p>
            <a:r>
              <a:rPr lang="en-GB" dirty="0"/>
              <a:t>Check sheet </a:t>
            </a:r>
          </a:p>
          <a:p>
            <a:endParaRPr lang="en-GB" dirty="0"/>
          </a:p>
          <a:p>
            <a:pPr lvl="1">
              <a:buClrTx/>
            </a:pPr>
            <a:r>
              <a:rPr lang="en-GB" dirty="0"/>
              <a:t>A simple way to collect and analyse data (how frequently something occurs)</a:t>
            </a:r>
          </a:p>
          <a:p>
            <a:pPr lvl="1">
              <a:buClrTx/>
            </a:pPr>
            <a:r>
              <a:rPr lang="en-GB" dirty="0"/>
              <a:t>Indicates where problems occur - location, type, cause, etc.</a:t>
            </a:r>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62" t="23406" r="3175" b="4255"/>
          <a:stretch/>
        </p:blipFill>
        <p:spPr bwMode="auto">
          <a:xfrm>
            <a:off x="1174059" y="3591243"/>
            <a:ext cx="4698522"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8418976" y="5931793"/>
            <a:ext cx="1336077" cy="215444"/>
          </a:xfrm>
          <a:prstGeom prst="rect">
            <a:avLst/>
          </a:prstGeom>
        </p:spPr>
        <p:txBody>
          <a:bodyPr wrap="square">
            <a:spAutoFit/>
          </a:bodyPr>
          <a:lstStyle/>
          <a:p>
            <a:r>
              <a:rPr lang="en-IE" sz="800" dirty="0"/>
              <a:t>123RF Stock Photo</a:t>
            </a:r>
          </a:p>
        </p:txBody>
      </p:sp>
      <p:pic>
        <p:nvPicPr>
          <p:cNvPr id="5124" name="Picture 4" descr="C:\Users\Olivia.Mcdermott\AppData\Local\Microsoft\Windows\Temporary Internet Files\Content.IE5\W4XQP305\2050617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8636" y="4099849"/>
            <a:ext cx="3028096" cy="18547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title"/>
          </p:nvPr>
        </p:nvSpPr>
        <p:spPr/>
        <p:txBody>
          <a:bodyPr/>
          <a:lstStyle/>
          <a:p>
            <a:pPr eaLnBrk="1" hangingPunct="1"/>
            <a:r>
              <a:rPr lang="en-GB" dirty="0">
                <a:latin typeface="Arial" charset="0"/>
                <a:cs typeface="Arial" charset="0"/>
              </a:rPr>
              <a:t>Visual Management</a:t>
            </a:r>
          </a:p>
        </p:txBody>
      </p:sp>
      <p:sp>
        <p:nvSpPr>
          <p:cNvPr id="4099" name="Rectangle 7"/>
          <p:cNvSpPr>
            <a:spLocks noGrp="1" noChangeArrowheads="1"/>
          </p:cNvSpPr>
          <p:nvPr>
            <p:ph idx="1"/>
          </p:nvPr>
        </p:nvSpPr>
        <p:spPr/>
        <p:txBody>
          <a:bodyPr/>
          <a:lstStyle/>
          <a:p>
            <a:pPr eaLnBrk="1" hangingPunct="1"/>
            <a:r>
              <a:rPr lang="en-GB" dirty="0">
                <a:latin typeface="Arial" charset="0"/>
                <a:cs typeface="Arial" charset="0"/>
              </a:rPr>
              <a:t>Visual management</a:t>
            </a:r>
          </a:p>
          <a:p>
            <a:pPr lvl="1" eaLnBrk="1" hangingPunct="1"/>
            <a:endParaRPr lang="en-GB" dirty="0">
              <a:latin typeface="Arial" charset="0"/>
              <a:cs typeface="Arial" charset="0"/>
            </a:endParaRPr>
          </a:p>
          <a:p>
            <a:pPr lvl="1" eaLnBrk="1" hangingPunct="1">
              <a:buClrTx/>
            </a:pPr>
            <a:r>
              <a:rPr lang="en-GB" dirty="0">
                <a:latin typeface="Arial" charset="0"/>
                <a:cs typeface="Arial" charset="0"/>
              </a:rPr>
              <a:t>Ideal tool for </a:t>
            </a:r>
            <a:r>
              <a:rPr lang="nl-NL" dirty="0"/>
              <a:t>collaborating</a:t>
            </a:r>
            <a:r>
              <a:rPr lang="en-GB" dirty="0">
                <a:latin typeface="Arial" charset="0"/>
                <a:cs typeface="Arial" charset="0"/>
              </a:rPr>
              <a:t>, achieving results and preventing problems</a:t>
            </a:r>
          </a:p>
          <a:p>
            <a:pPr lvl="1" eaLnBrk="1" hangingPunct="1">
              <a:buClrTx/>
            </a:pPr>
            <a:endParaRPr lang="en-GB" dirty="0">
              <a:latin typeface="Arial" charset="0"/>
              <a:cs typeface="Arial" charset="0"/>
            </a:endParaRPr>
          </a:p>
          <a:p>
            <a:pPr lvl="1" eaLnBrk="1" hangingPunct="1">
              <a:buClrTx/>
            </a:pPr>
            <a:r>
              <a:rPr lang="en-GB" dirty="0">
                <a:latin typeface="Arial" charset="0"/>
                <a:cs typeface="Arial" charset="0"/>
              </a:rPr>
              <a:t>Oversee situation quickly</a:t>
            </a:r>
          </a:p>
          <a:p>
            <a:pPr lvl="2" eaLnBrk="1" hangingPunct="1">
              <a:buClrTx/>
            </a:pPr>
            <a:r>
              <a:rPr lang="en-GB" dirty="0">
                <a:latin typeface="Arial" charset="0"/>
                <a:cs typeface="Arial" charset="0"/>
              </a:rPr>
              <a:t>What are the results?</a:t>
            </a:r>
          </a:p>
          <a:p>
            <a:pPr lvl="2" eaLnBrk="1" hangingPunct="1">
              <a:buClrTx/>
            </a:pPr>
            <a:r>
              <a:rPr lang="en-GB" dirty="0">
                <a:latin typeface="Arial" charset="0"/>
                <a:cs typeface="Arial" charset="0"/>
              </a:rPr>
              <a:t>What goes well?</a:t>
            </a:r>
          </a:p>
          <a:p>
            <a:pPr lvl="2" eaLnBrk="1" hangingPunct="1">
              <a:buClrTx/>
            </a:pPr>
            <a:r>
              <a:rPr lang="en-GB" dirty="0">
                <a:latin typeface="Arial" charset="0"/>
                <a:cs typeface="Arial" charset="0"/>
              </a:rPr>
              <a:t>What goes wrong?</a:t>
            </a:r>
          </a:p>
          <a:p>
            <a:pPr lvl="2" eaLnBrk="1" hangingPunct="1">
              <a:buClrTx/>
            </a:pPr>
            <a:r>
              <a:rPr lang="en-GB" dirty="0">
                <a:latin typeface="Arial" charset="0"/>
                <a:cs typeface="Arial" charset="0"/>
              </a:rPr>
              <a:t>What has been done?</a:t>
            </a:r>
          </a:p>
          <a:p>
            <a:pPr lvl="2" eaLnBrk="1" hangingPunct="1">
              <a:buClrTx/>
            </a:pPr>
            <a:r>
              <a:rPr lang="en-GB" dirty="0">
                <a:latin typeface="Arial" charset="0"/>
                <a:cs typeface="Arial" charset="0"/>
              </a:rPr>
              <a:t>What needs to be done?</a:t>
            </a:r>
          </a:p>
          <a:p>
            <a:pPr lvl="2" eaLnBrk="1" hangingPunct="1">
              <a:buClrTx/>
            </a:pPr>
            <a:r>
              <a:rPr lang="en-GB" dirty="0">
                <a:latin typeface="Arial" charset="0"/>
                <a:cs typeface="Arial" charset="0"/>
              </a:rPr>
              <a:t>Are there delays?</a:t>
            </a:r>
          </a:p>
        </p:txBody>
      </p:sp>
      <p:pic>
        <p:nvPicPr>
          <p:cNvPr id="5" name="Picture 6" descr="ziekenhuis 03 (ww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0473" y="2852936"/>
            <a:ext cx="435233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Grp="1" noChangeArrowheads="1"/>
          </p:cNvSpPr>
          <p:nvPr>
            <p:ph type="title"/>
          </p:nvPr>
        </p:nvSpPr>
        <p:spPr/>
        <p:txBody>
          <a:bodyPr/>
          <a:lstStyle/>
          <a:p>
            <a:r>
              <a:rPr lang="en-GB"/>
              <a:t>Visual Management</a:t>
            </a:r>
            <a:endParaRPr lang="en-GB" dirty="0"/>
          </a:p>
        </p:txBody>
      </p:sp>
      <p:sp>
        <p:nvSpPr>
          <p:cNvPr id="5123" name="Rectangle 7"/>
          <p:cNvSpPr>
            <a:spLocks noGrp="1" noChangeArrowheads="1"/>
          </p:cNvSpPr>
          <p:nvPr>
            <p:ph idx="1"/>
          </p:nvPr>
        </p:nvSpPr>
        <p:spPr/>
        <p:txBody>
          <a:bodyPr/>
          <a:lstStyle/>
          <a:p>
            <a:r>
              <a:rPr lang="en-GB" dirty="0"/>
              <a:t>Visual management is…</a:t>
            </a:r>
          </a:p>
          <a:p>
            <a:pPr lvl="1"/>
            <a:endParaRPr lang="en-GB" dirty="0"/>
          </a:p>
          <a:p>
            <a:pPr lvl="1">
              <a:buClrTx/>
            </a:pPr>
            <a:r>
              <a:rPr lang="en-GB" dirty="0"/>
              <a:t>Making visible (desired and undesired)</a:t>
            </a:r>
          </a:p>
          <a:p>
            <a:pPr lvl="1">
              <a:buClrTx/>
            </a:pPr>
            <a:endParaRPr lang="en-GB" dirty="0"/>
          </a:p>
          <a:p>
            <a:pPr lvl="1">
              <a:buClrTx/>
            </a:pPr>
            <a:r>
              <a:rPr lang="en-GB" dirty="0"/>
              <a:t>Sharing information</a:t>
            </a:r>
          </a:p>
          <a:p>
            <a:pPr lvl="1">
              <a:buClrTx/>
            </a:pPr>
            <a:endParaRPr lang="en-GB" dirty="0"/>
          </a:p>
          <a:p>
            <a:pPr lvl="1">
              <a:buClrTx/>
            </a:pPr>
            <a:r>
              <a:rPr lang="en-GB" dirty="0"/>
              <a:t>For a defined group of people</a:t>
            </a:r>
          </a:p>
          <a:p>
            <a:pPr lvl="1">
              <a:buClrTx/>
            </a:pPr>
            <a:endParaRPr lang="en-GB" dirty="0"/>
          </a:p>
          <a:p>
            <a:pPr lvl="1">
              <a:buClrTx/>
            </a:pPr>
            <a:r>
              <a:rPr lang="en-GB" dirty="0"/>
              <a:t>Reinforcing cooperation</a:t>
            </a:r>
          </a:p>
          <a:p>
            <a:pPr lvl="1">
              <a:buClrTx/>
            </a:pPr>
            <a:endParaRPr lang="en-GB" dirty="0"/>
          </a:p>
          <a:p>
            <a:pPr lvl="1">
              <a:buClrTx/>
            </a:pPr>
            <a:r>
              <a:rPr lang="en-GB" dirty="0"/>
              <a:t>About improvement, not about guilt  </a:t>
            </a:r>
          </a:p>
          <a:p>
            <a:pPr lvl="1">
              <a:buClrTx/>
            </a:pPr>
            <a:endParaRPr lang="en-GB" dirty="0"/>
          </a:p>
          <a:p>
            <a:pPr lvl="1">
              <a:buClrTx/>
            </a:pPr>
            <a:r>
              <a:rPr lang="en-GB" dirty="0"/>
              <a:t>Sense of ownership</a:t>
            </a:r>
          </a:p>
          <a:p>
            <a:pPr lvl="1">
              <a:buClrTx/>
            </a:pPr>
            <a:endParaRPr lang="en-GB" dirty="0"/>
          </a:p>
          <a:p>
            <a:pPr lvl="1">
              <a:buClrTx/>
            </a:pPr>
            <a:r>
              <a:rPr lang="en-GB" dirty="0"/>
              <a:t>Clear and standardised working methods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a:t>Visual Management</a:t>
            </a:r>
            <a:endParaRPr lang="en-GB" dirty="0"/>
          </a:p>
        </p:txBody>
      </p:sp>
      <p:sp>
        <p:nvSpPr>
          <p:cNvPr id="6147" name="Rectangle 3"/>
          <p:cNvSpPr>
            <a:spLocks noGrp="1" noChangeArrowheads="1"/>
          </p:cNvSpPr>
          <p:nvPr>
            <p:ph idx="1"/>
          </p:nvPr>
        </p:nvSpPr>
        <p:spPr/>
        <p:txBody>
          <a:bodyPr/>
          <a:lstStyle/>
          <a:p>
            <a:r>
              <a:rPr lang="en-GB" dirty="0"/>
              <a:t>Visual management includes</a:t>
            </a:r>
          </a:p>
          <a:p>
            <a:pPr lvl="1">
              <a:buClrTx/>
            </a:pPr>
            <a:endParaRPr lang="en-GB" dirty="0"/>
          </a:p>
          <a:p>
            <a:pPr lvl="1">
              <a:buClrTx/>
            </a:pPr>
            <a:r>
              <a:rPr lang="en-GB" dirty="0"/>
              <a:t>An organised working environment (5S programs, Labelling, etc.)</a:t>
            </a:r>
          </a:p>
          <a:p>
            <a:pPr lvl="1">
              <a:buClrTx/>
            </a:pPr>
            <a:endParaRPr lang="en-GB" dirty="0"/>
          </a:p>
          <a:p>
            <a:pPr lvl="1">
              <a:buClrTx/>
            </a:pPr>
            <a:r>
              <a:rPr lang="en-GB" dirty="0"/>
              <a:t>Visualise goals, targets and performance criteria (planning boards)</a:t>
            </a:r>
          </a:p>
          <a:p>
            <a:pPr lvl="1">
              <a:buClrTx/>
            </a:pPr>
            <a:endParaRPr lang="en-GB" dirty="0"/>
          </a:p>
          <a:p>
            <a:pPr lvl="1">
              <a:buClrTx/>
            </a:pPr>
            <a:r>
              <a:rPr lang="en-GB" dirty="0"/>
              <a:t>Standardised and clear working instructions</a:t>
            </a:r>
          </a:p>
          <a:p>
            <a:pPr lvl="1">
              <a:buClrTx/>
            </a:pPr>
            <a:endParaRPr lang="en-GB" dirty="0"/>
          </a:p>
          <a:p>
            <a:pPr lvl="1">
              <a:buClrTx/>
            </a:pPr>
            <a:r>
              <a:rPr lang="en-GB" dirty="0"/>
              <a:t>Control work in progress (Kanban)</a:t>
            </a:r>
          </a:p>
          <a:p>
            <a:pPr lvl="1">
              <a:buClrTx/>
            </a:pPr>
            <a:endParaRPr lang="en-GB" dirty="0"/>
          </a:p>
          <a:p>
            <a:pPr lvl="1">
              <a:buClrTx/>
            </a:pPr>
            <a:r>
              <a:rPr lang="en-GB" dirty="0"/>
              <a:t>Autonomous maintenance</a:t>
            </a:r>
          </a:p>
          <a:p>
            <a:pPr lvl="1">
              <a:buClrTx/>
            </a:pPr>
            <a:endParaRPr lang="en-GB" dirty="0"/>
          </a:p>
          <a:p>
            <a:pPr lvl="1">
              <a:buClrTx/>
            </a:pPr>
            <a:r>
              <a:rPr lang="en-GB" dirty="0"/>
              <a:t>Failure prevention (Poka Yoke) </a:t>
            </a:r>
          </a:p>
          <a:p>
            <a:pPr lvl="1"/>
            <a:endParaRPr lang="en-GB" dirty="0"/>
          </a:p>
          <a:p>
            <a:pPr lvl="1"/>
            <a:endParaRPr lang="en-GB"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2491" y="4755748"/>
            <a:ext cx="2511279" cy="1841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1"/>
          <p:cNvSpPr>
            <a:spLocks noGrp="1"/>
          </p:cNvSpPr>
          <p:nvPr>
            <p:ph type="title"/>
          </p:nvPr>
        </p:nvSpPr>
        <p:spPr/>
        <p:txBody>
          <a:bodyPr/>
          <a:lstStyle/>
          <a:p>
            <a:r>
              <a:rPr lang="en-GB"/>
              <a:t>Visual Management</a:t>
            </a:r>
            <a:endParaRPr lang="en-GB" dirty="0"/>
          </a:p>
        </p:txBody>
      </p:sp>
      <p:sp>
        <p:nvSpPr>
          <p:cNvPr id="7171" name="Tijdelijke aanduiding voor inhoud 2"/>
          <p:cNvSpPr>
            <a:spLocks noGrp="1"/>
          </p:cNvSpPr>
          <p:nvPr>
            <p:ph idx="1"/>
          </p:nvPr>
        </p:nvSpPr>
        <p:spPr/>
        <p:txBody>
          <a:bodyPr/>
          <a:lstStyle/>
          <a:p>
            <a:r>
              <a:rPr lang="en-GB" dirty="0"/>
              <a:t>Visual management basic principles </a:t>
            </a:r>
          </a:p>
          <a:p>
            <a:pPr lvl="1"/>
            <a:endParaRPr lang="en-GB" dirty="0"/>
          </a:p>
          <a:p>
            <a:pPr marL="180975" lvl="1" indent="0">
              <a:buNone/>
            </a:pPr>
            <a:r>
              <a:rPr lang="en-GB" dirty="0"/>
              <a:t>Providing information</a:t>
            </a:r>
          </a:p>
          <a:p>
            <a:pPr marL="441325" lvl="2" indent="-258763">
              <a:buClrTx/>
            </a:pPr>
            <a:r>
              <a:rPr lang="en-GB" dirty="0"/>
              <a:t>Which is related to a department</a:t>
            </a:r>
          </a:p>
          <a:p>
            <a:pPr marL="441325" lvl="2" indent="-258763">
              <a:buClrTx/>
            </a:pPr>
            <a:r>
              <a:rPr lang="en-GB" dirty="0"/>
              <a:t>Which can be influenced by the department</a:t>
            </a:r>
          </a:p>
          <a:p>
            <a:pPr marL="441325" lvl="1" indent="-258763">
              <a:buClrTx/>
            </a:pPr>
            <a:endParaRPr lang="en-GB" dirty="0"/>
          </a:p>
          <a:p>
            <a:pPr marL="441325" lvl="1" indent="-258763">
              <a:buClrTx/>
              <a:buNone/>
            </a:pPr>
            <a:r>
              <a:rPr lang="en-GB" dirty="0"/>
              <a:t>Initiating improvements</a:t>
            </a:r>
          </a:p>
          <a:p>
            <a:pPr marL="441325" lvl="2" indent="-258763">
              <a:buClrTx/>
            </a:pPr>
            <a:r>
              <a:rPr lang="en-GB" dirty="0"/>
              <a:t>Visualise goals and performances and discuss them</a:t>
            </a:r>
          </a:p>
          <a:p>
            <a:pPr marL="441325" lvl="2" indent="-258763">
              <a:buClrTx/>
            </a:pPr>
            <a:r>
              <a:rPr lang="en-GB" dirty="0"/>
              <a:t>Correct quickly deviations (PDCA)</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0653" y="4221506"/>
            <a:ext cx="3394337" cy="237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1"/>
          <p:cNvSpPr>
            <a:spLocks noGrp="1"/>
          </p:cNvSpPr>
          <p:nvPr>
            <p:ph type="title"/>
          </p:nvPr>
        </p:nvSpPr>
        <p:spPr/>
        <p:txBody>
          <a:bodyPr/>
          <a:lstStyle/>
          <a:p>
            <a:pPr eaLnBrk="1" hangingPunct="1"/>
            <a:r>
              <a:rPr lang="en-GB" dirty="0">
                <a:latin typeface="Arial" charset="0"/>
                <a:cs typeface="Arial" charset="0"/>
              </a:rPr>
              <a:t>Visual Management</a:t>
            </a:r>
            <a:endParaRPr lang="en-GB" sz="2400" dirty="0">
              <a:latin typeface="Arial" charset="0"/>
              <a:cs typeface="Arial" charset="0"/>
            </a:endParaRPr>
          </a:p>
        </p:txBody>
      </p:sp>
      <p:sp>
        <p:nvSpPr>
          <p:cNvPr id="8195" name="Tijdelijke aanduiding voor inhoud 2"/>
          <p:cNvSpPr>
            <a:spLocks noGrp="1"/>
          </p:cNvSpPr>
          <p:nvPr>
            <p:ph idx="1"/>
          </p:nvPr>
        </p:nvSpPr>
        <p:spPr/>
        <p:txBody>
          <a:bodyPr/>
          <a:lstStyle/>
          <a:p>
            <a:pPr eaLnBrk="1" hangingPunct="1"/>
            <a:r>
              <a:rPr lang="en-GB" dirty="0">
                <a:latin typeface="Arial" charset="0"/>
                <a:cs typeface="Arial" charset="0"/>
              </a:rPr>
              <a:t>Example of organised workplace (5S &amp; labelling)</a:t>
            </a:r>
          </a:p>
          <a:p>
            <a:pPr lvl="1" eaLnBrk="1" hangingPunct="1"/>
            <a:endParaRPr lang="en-GB" dirty="0">
              <a:latin typeface="Arial" charset="0"/>
              <a:cs typeface="Arial" charset="0"/>
            </a:endParaRPr>
          </a:p>
          <a:p>
            <a:pPr lvl="1" eaLnBrk="1" hangingPunct="1">
              <a:buClrTx/>
            </a:pPr>
            <a:r>
              <a:rPr lang="en-GB" dirty="0">
                <a:latin typeface="Arial" charset="0"/>
                <a:cs typeface="Arial" charset="0"/>
              </a:rPr>
              <a:t>Orderliness and cleanliness provides insight and overview</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1212" y="3068960"/>
            <a:ext cx="4698522"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Visual Management</a:t>
            </a:r>
            <a:endParaRPr lang="nl-NL" dirty="0"/>
          </a:p>
        </p:txBody>
      </p:sp>
      <p:sp>
        <p:nvSpPr>
          <p:cNvPr id="3" name="Tijdelijke aanduiding voor inhoud 2"/>
          <p:cNvSpPr>
            <a:spLocks noGrp="1"/>
          </p:cNvSpPr>
          <p:nvPr>
            <p:ph idx="1"/>
          </p:nvPr>
        </p:nvSpPr>
        <p:spPr/>
        <p:txBody>
          <a:bodyPr/>
          <a:lstStyle/>
          <a:p>
            <a:r>
              <a:rPr lang="nl-NL" dirty="0" err="1"/>
              <a:t>Examples</a:t>
            </a:r>
            <a:r>
              <a:rPr lang="nl-NL" dirty="0"/>
              <a:t> of </a:t>
            </a:r>
            <a:r>
              <a:rPr lang="nl-NL" dirty="0" err="1"/>
              <a:t>organised</a:t>
            </a:r>
            <a:r>
              <a:rPr lang="nl-NL" dirty="0"/>
              <a:t> </a:t>
            </a:r>
            <a:r>
              <a:rPr lang="nl-NL" dirty="0" err="1"/>
              <a:t>workplace</a:t>
            </a:r>
            <a:r>
              <a:rPr lang="nl-NL" dirty="0"/>
              <a:t> (5S &amp; </a:t>
            </a:r>
            <a:r>
              <a:rPr lang="nl-NL" dirty="0" err="1"/>
              <a:t>labeling</a:t>
            </a:r>
            <a:r>
              <a:rPr lang="nl-NL" dirty="0"/>
              <a:t>)</a:t>
            </a:r>
          </a:p>
        </p:txBody>
      </p:sp>
      <p:pic>
        <p:nvPicPr>
          <p:cNvPr id="7" name="Afbeelding 6"/>
          <p:cNvPicPr/>
          <p:nvPr/>
        </p:nvPicPr>
        <p:blipFill>
          <a:blip r:embed="rId3" cstate="print">
            <a:extLst>
              <a:ext uri="{28A0092B-C50C-407E-A947-70E740481C1C}">
                <a14:useLocalDpi xmlns:a14="http://schemas.microsoft.com/office/drawing/2010/main" val="0"/>
              </a:ext>
            </a:extLst>
          </a:blip>
          <a:stretch>
            <a:fillRect/>
          </a:stretch>
        </p:blipFill>
        <p:spPr>
          <a:xfrm>
            <a:off x="3863487" y="3856053"/>
            <a:ext cx="2668893" cy="2546236"/>
          </a:xfrm>
          <a:prstGeom prst="rect">
            <a:avLst/>
          </a:prstGeom>
        </p:spPr>
      </p:pic>
      <p:pic>
        <p:nvPicPr>
          <p:cNvPr id="8" name="Afbeelding 7"/>
          <p:cNvPicPr/>
          <p:nvPr/>
        </p:nvPicPr>
        <p:blipFill>
          <a:blip r:embed="rId4" cstate="print">
            <a:extLst>
              <a:ext uri="{28A0092B-C50C-407E-A947-70E740481C1C}">
                <a14:useLocalDpi xmlns:a14="http://schemas.microsoft.com/office/drawing/2010/main" val="0"/>
              </a:ext>
            </a:extLst>
          </a:blip>
          <a:stretch>
            <a:fillRect/>
          </a:stretch>
        </p:blipFill>
        <p:spPr>
          <a:xfrm>
            <a:off x="995036" y="2109917"/>
            <a:ext cx="2348865" cy="2785110"/>
          </a:xfrm>
          <a:prstGeom prst="rect">
            <a:avLst/>
          </a:prstGeom>
        </p:spPr>
      </p:pic>
      <p:pic>
        <p:nvPicPr>
          <p:cNvPr id="3076" name="Picture 4" descr="https://encrypted-tbn2.gstatic.com/images?q=tbn:ANd9GcQ49jRmi80oHgMiP1ZVTmPlsRQJiRrD7Uekf09nam2mPpUB98I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0521" y="2109917"/>
            <a:ext cx="2700338"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99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en-GB"/>
              <a:t>Visual Management</a:t>
            </a:r>
            <a:endParaRPr lang="en-GB" dirty="0"/>
          </a:p>
        </p:txBody>
      </p:sp>
      <p:sp>
        <p:nvSpPr>
          <p:cNvPr id="11267" name="Tijdelijke aanduiding voor inhoud 2"/>
          <p:cNvSpPr>
            <a:spLocks noGrp="1"/>
          </p:cNvSpPr>
          <p:nvPr>
            <p:ph idx="1"/>
          </p:nvPr>
        </p:nvSpPr>
        <p:spPr/>
        <p:txBody>
          <a:bodyPr/>
          <a:lstStyle/>
          <a:p>
            <a:r>
              <a:rPr lang="en-GB" dirty="0"/>
              <a:t>Example of Standardisation</a:t>
            </a:r>
          </a:p>
          <a:p>
            <a:pPr lvl="1"/>
            <a:endParaRPr lang="en-GB" dirty="0"/>
          </a:p>
          <a:p>
            <a:pPr lvl="1">
              <a:buClrTx/>
            </a:pPr>
            <a:r>
              <a:rPr lang="en-GB" dirty="0"/>
              <a:t>Standard symbols</a:t>
            </a:r>
          </a:p>
          <a:p>
            <a:pPr lvl="1"/>
            <a:endParaRPr lang="en-GB"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6347" y="2132856"/>
            <a:ext cx="4860540"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GB" dirty="0">
                <a:latin typeface="Arial" charset="0"/>
                <a:cs typeface="Arial" charset="0"/>
              </a:rPr>
              <a:t>Visual Management</a:t>
            </a:r>
            <a:endParaRPr lang="en-GB" sz="2400" dirty="0">
              <a:latin typeface="Arial" charset="0"/>
              <a:cs typeface="Arial" charset="0"/>
            </a:endParaRPr>
          </a:p>
        </p:txBody>
      </p:sp>
      <p:sp>
        <p:nvSpPr>
          <p:cNvPr id="13315" name="Rectangle 3"/>
          <p:cNvSpPr>
            <a:spLocks noGrp="1" noChangeArrowheads="1"/>
          </p:cNvSpPr>
          <p:nvPr>
            <p:ph idx="1"/>
          </p:nvPr>
        </p:nvSpPr>
        <p:spPr/>
        <p:txBody>
          <a:bodyPr/>
          <a:lstStyle/>
          <a:p>
            <a:pPr eaLnBrk="1" hangingPunct="1"/>
            <a:r>
              <a:rPr lang="en-GB" dirty="0">
                <a:latin typeface="Arial" charset="0"/>
                <a:cs typeface="Arial" charset="0"/>
              </a:rPr>
              <a:t>Example of Employee skill matrix</a:t>
            </a:r>
          </a:p>
          <a:p>
            <a:pPr lvl="1" eaLnBrk="1" hangingPunct="1"/>
            <a:endParaRPr lang="en-GB" dirty="0">
              <a:latin typeface="Arial" charset="0"/>
              <a:cs typeface="Arial" charset="0"/>
            </a:endParaRPr>
          </a:p>
          <a:p>
            <a:pPr lvl="1" eaLnBrk="1" hangingPunct="1">
              <a:buClrTx/>
            </a:pPr>
            <a:r>
              <a:rPr lang="en-GB" dirty="0">
                <a:latin typeface="Arial" charset="0"/>
                <a:cs typeface="Arial" charset="0"/>
              </a:rPr>
              <a:t>Trained employees are essential </a:t>
            </a:r>
          </a:p>
          <a:p>
            <a:pPr lvl="1" eaLnBrk="1" hangingPunct="1">
              <a:buClrTx/>
              <a:buFont typeface="Arial" charset="0"/>
              <a:buNone/>
            </a:pPr>
            <a:r>
              <a:rPr lang="en-GB" dirty="0">
                <a:latin typeface="Arial" charset="0"/>
                <a:cs typeface="Arial" charset="0"/>
              </a:rPr>
              <a:t>	for good quality</a:t>
            </a:r>
          </a:p>
          <a:p>
            <a:pPr lvl="1" eaLnBrk="1" hangingPunct="1">
              <a:buClrTx/>
            </a:pPr>
            <a:endParaRPr lang="en-GB" dirty="0">
              <a:latin typeface="Arial" charset="0"/>
              <a:cs typeface="Arial" charset="0"/>
            </a:endParaRPr>
          </a:p>
          <a:p>
            <a:pPr lvl="1" eaLnBrk="1" hangingPunct="1">
              <a:buClrTx/>
            </a:pPr>
            <a:r>
              <a:rPr lang="en-GB" dirty="0">
                <a:latin typeface="Arial" charset="0"/>
                <a:cs typeface="Arial" charset="0"/>
              </a:rPr>
              <a:t>Is sufficient expertise </a:t>
            </a:r>
          </a:p>
          <a:p>
            <a:pPr lvl="1" eaLnBrk="1" hangingPunct="1">
              <a:buClrTx/>
              <a:buFont typeface="Arial" charset="0"/>
              <a:buNone/>
            </a:pPr>
            <a:r>
              <a:rPr lang="en-GB" dirty="0">
                <a:latin typeface="Arial" charset="0"/>
                <a:cs typeface="Arial" charset="0"/>
              </a:rPr>
              <a:t>	available for a specific process?</a:t>
            </a:r>
          </a:p>
        </p:txBody>
      </p:sp>
      <p:pic>
        <p:nvPicPr>
          <p:cNvPr id="13316" name="Picture 5" descr="skill%20matrix%20-%20Gemba"/>
          <p:cNvPicPr>
            <a:picLocks noChangeAspect="1" noChangeArrowheads="1"/>
          </p:cNvPicPr>
          <p:nvPr/>
        </p:nvPicPr>
        <p:blipFill>
          <a:blip r:embed="rId3" cstate="print"/>
          <a:srcRect/>
          <a:stretch>
            <a:fillRect/>
          </a:stretch>
        </p:blipFill>
        <p:spPr bwMode="auto">
          <a:xfrm>
            <a:off x="5224509" y="1916833"/>
            <a:ext cx="4770240" cy="4681537"/>
          </a:xfrm>
          <a:prstGeom prst="rect">
            <a:avLst/>
          </a:prstGeom>
          <a:noFill/>
          <a:ln w="9525">
            <a:noFill/>
            <a:miter lim="800000"/>
            <a:headEnd/>
            <a:tailEnd/>
          </a:ln>
        </p:spPr>
      </p:pic>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9104" y="4365104"/>
            <a:ext cx="2835315"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p:txBody>
          <a:bodyPr/>
          <a:lstStyle/>
          <a:p>
            <a:r>
              <a:rPr lang="en-GB" dirty="0"/>
              <a:t>Visualisation of Data</a:t>
            </a:r>
          </a:p>
        </p:txBody>
      </p:sp>
      <p:sp>
        <p:nvSpPr>
          <p:cNvPr id="4099" name="Tijdelijke aanduiding voor inhoud 2"/>
          <p:cNvSpPr>
            <a:spLocks noGrp="1"/>
          </p:cNvSpPr>
          <p:nvPr>
            <p:ph idx="1"/>
          </p:nvPr>
        </p:nvSpPr>
        <p:spPr/>
        <p:txBody>
          <a:bodyPr/>
          <a:lstStyle/>
          <a:p>
            <a:r>
              <a:rPr lang="en-GB" dirty="0"/>
              <a:t>Graphical analysis</a:t>
            </a:r>
          </a:p>
          <a:p>
            <a:pPr lvl="1">
              <a:buClrTx/>
            </a:pPr>
            <a:endParaRPr lang="en-GB" dirty="0"/>
          </a:p>
          <a:p>
            <a:pPr lvl="1">
              <a:buClrTx/>
            </a:pPr>
            <a:r>
              <a:rPr lang="en-GB" dirty="0"/>
              <a:t>Graphs visualise the data</a:t>
            </a:r>
          </a:p>
          <a:p>
            <a:pPr lvl="1">
              <a:buClrTx/>
            </a:pPr>
            <a:endParaRPr lang="en-GB" dirty="0"/>
          </a:p>
          <a:p>
            <a:pPr lvl="1">
              <a:buClrTx/>
            </a:pPr>
            <a:r>
              <a:rPr lang="en-GB" dirty="0"/>
              <a:t>Graphs help to understand the nature of variation</a:t>
            </a:r>
          </a:p>
          <a:p>
            <a:pPr marL="180975" lvl="1" indent="0">
              <a:buClrTx/>
              <a:buNone/>
            </a:pPr>
            <a:endParaRPr lang="en-GB" dirty="0"/>
          </a:p>
          <a:p>
            <a:pPr lvl="1">
              <a:buClrTx/>
            </a:pPr>
            <a:r>
              <a:rPr lang="en-GB" dirty="0"/>
              <a:t>Graphs help to separate signal from noise</a:t>
            </a:r>
          </a:p>
        </p:txBody>
      </p:sp>
    </p:spTree>
    <p:extLst>
      <p:ext uri="{BB962C8B-B14F-4D97-AF65-F5344CB8AC3E}">
        <p14:creationId xmlns:p14="http://schemas.microsoft.com/office/powerpoint/2010/main" val="48358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title"/>
          </p:nvPr>
        </p:nvSpPr>
        <p:spPr/>
        <p:txBody>
          <a:bodyPr/>
          <a:lstStyle/>
          <a:p>
            <a:r>
              <a:rPr lang="en-GB"/>
              <a:t>Visual Management</a:t>
            </a:r>
            <a:endParaRPr lang="en-GB" dirty="0"/>
          </a:p>
        </p:txBody>
      </p:sp>
      <p:sp>
        <p:nvSpPr>
          <p:cNvPr id="14339" name="Rectangle 7"/>
          <p:cNvSpPr>
            <a:spLocks noGrp="1" noChangeArrowheads="1"/>
          </p:cNvSpPr>
          <p:nvPr>
            <p:ph idx="1"/>
          </p:nvPr>
        </p:nvSpPr>
        <p:spPr/>
        <p:txBody>
          <a:bodyPr/>
          <a:lstStyle/>
          <a:p>
            <a:r>
              <a:rPr lang="en-GB" dirty="0"/>
              <a:t>Examples of Visualise performance</a:t>
            </a:r>
          </a:p>
          <a:p>
            <a:pPr lvl="1"/>
            <a:endParaRPr lang="en-GB" dirty="0"/>
          </a:p>
          <a:p>
            <a:pPr lvl="1"/>
            <a:endParaRPr lang="en-GB" dirty="0"/>
          </a:p>
          <a:p>
            <a:pPr lvl="1"/>
            <a:endParaRPr lang="en-GB" dirty="0"/>
          </a:p>
          <a:p>
            <a:pPr lvl="1"/>
            <a:endParaRPr lang="en-GB" dirty="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178" y="3507483"/>
            <a:ext cx="3064012" cy="2854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bjhhr.org/wp-content/uploads/2013/05/PerfBoar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969" y="1988840"/>
            <a:ext cx="5891363" cy="2945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title"/>
          </p:nvPr>
        </p:nvSpPr>
        <p:spPr/>
        <p:txBody>
          <a:bodyPr/>
          <a:lstStyle/>
          <a:p>
            <a:r>
              <a:rPr lang="en-GB"/>
              <a:t>Visual Management</a:t>
            </a:r>
            <a:endParaRPr lang="en-GB" dirty="0"/>
          </a:p>
        </p:txBody>
      </p:sp>
      <p:sp>
        <p:nvSpPr>
          <p:cNvPr id="15363" name="Rectangle 7"/>
          <p:cNvSpPr>
            <a:spLocks noGrp="1" noChangeArrowheads="1"/>
          </p:cNvSpPr>
          <p:nvPr>
            <p:ph idx="1"/>
          </p:nvPr>
        </p:nvSpPr>
        <p:spPr/>
        <p:txBody>
          <a:bodyPr/>
          <a:lstStyle/>
          <a:p>
            <a:r>
              <a:rPr lang="en-GB" dirty="0"/>
              <a:t>Example of Visualise improvement (PDCA)</a:t>
            </a:r>
          </a:p>
          <a:p>
            <a:pPr lvl="1"/>
            <a:endParaRPr lang="en-GB" dirty="0"/>
          </a:p>
          <a:p>
            <a:pPr lvl="1">
              <a:buClrTx/>
            </a:pPr>
            <a:r>
              <a:rPr lang="en-GB" dirty="0"/>
              <a:t>Improvement board </a:t>
            </a:r>
          </a:p>
          <a:p>
            <a:pPr lvl="1"/>
            <a:endParaRPr lang="en-GB" dirty="0"/>
          </a:p>
          <a:p>
            <a:pPr lvl="1"/>
            <a:endParaRPr lang="en-GB" dirty="0"/>
          </a:p>
        </p:txBody>
      </p:sp>
      <p:pic>
        <p:nvPicPr>
          <p:cNvPr id="2050" name="Picture 2" descr="http://www.illinihospital.org/upload/images/Illini/Quality/HuddleBoa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7176" y="2785956"/>
            <a:ext cx="5602290" cy="3739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p:txBody>
          <a:bodyPr/>
          <a:lstStyle/>
          <a:p>
            <a:r>
              <a:rPr lang="en-GB"/>
              <a:t>Visual Management</a:t>
            </a:r>
            <a:endParaRPr lang="en-GB" dirty="0"/>
          </a:p>
        </p:txBody>
      </p:sp>
      <p:sp>
        <p:nvSpPr>
          <p:cNvPr id="16387" name="Tijdelijke aanduiding voor inhoud 2"/>
          <p:cNvSpPr>
            <a:spLocks noGrp="1"/>
          </p:cNvSpPr>
          <p:nvPr>
            <p:ph idx="1"/>
          </p:nvPr>
        </p:nvSpPr>
        <p:spPr>
          <a:xfrm>
            <a:off x="810816" y="1439863"/>
            <a:ext cx="5628828" cy="5040312"/>
          </a:xfrm>
        </p:spPr>
        <p:txBody>
          <a:bodyPr/>
          <a:lstStyle/>
          <a:p>
            <a:r>
              <a:rPr lang="en-GB" dirty="0"/>
              <a:t>Examples of Visual flow</a:t>
            </a:r>
          </a:p>
          <a:p>
            <a:pPr lvl="1"/>
            <a:endParaRPr lang="en-GB" dirty="0"/>
          </a:p>
          <a:p>
            <a:pPr lvl="1">
              <a:buClrTx/>
            </a:pPr>
            <a:r>
              <a:rPr lang="en-GB" dirty="0"/>
              <a:t>Every order is linked to a physical card (this is called ‘Kanban’ or ‘Tag’)</a:t>
            </a:r>
          </a:p>
          <a:p>
            <a:pPr lvl="1">
              <a:buClrTx/>
            </a:pPr>
            <a:endParaRPr lang="en-GB" b="0" dirty="0"/>
          </a:p>
          <a:p>
            <a:pPr lvl="1">
              <a:buClrTx/>
            </a:pPr>
            <a:endParaRPr lang="en-GB" b="0" dirty="0"/>
          </a:p>
          <a:p>
            <a:pPr lvl="1">
              <a:buClrTx/>
            </a:pPr>
            <a:endParaRPr lang="en-GB" b="0" dirty="0"/>
          </a:p>
          <a:p>
            <a:pPr marL="180975" lvl="1" indent="0">
              <a:buClrTx/>
              <a:buNone/>
            </a:pPr>
            <a:endParaRPr lang="en-GB" b="0" dirty="0"/>
          </a:p>
          <a:p>
            <a:pPr lvl="1">
              <a:buClrTx/>
            </a:pPr>
            <a:r>
              <a:rPr lang="en-IE" dirty="0"/>
              <a:t>Medications in two bin with FIFO (first in  first out) organization</a:t>
            </a:r>
            <a:endParaRPr lang="en-GB" dirty="0"/>
          </a:p>
          <a:p>
            <a:pPr lvl="1"/>
            <a:endParaRPr lang="en-GB" b="0" dirty="0"/>
          </a:p>
          <a:p>
            <a:pPr lvl="1"/>
            <a:endParaRPr lang="en-GB" b="0" dirty="0"/>
          </a:p>
          <a:p>
            <a:endParaRPr lang="en-GB"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6617" y="3910573"/>
            <a:ext cx="3807423" cy="255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8482" y="1772817"/>
            <a:ext cx="2975558" cy="1945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4654" y="3948262"/>
            <a:ext cx="5041337" cy="2721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0" name="Rectangle 17"/>
          <p:cNvSpPr>
            <a:spLocks noGrp="1" noChangeArrowheads="1"/>
          </p:cNvSpPr>
          <p:nvPr>
            <p:ph type="title"/>
          </p:nvPr>
        </p:nvSpPr>
        <p:spPr/>
        <p:txBody>
          <a:bodyPr/>
          <a:lstStyle/>
          <a:p>
            <a:r>
              <a:rPr lang="en-GB"/>
              <a:t>Visualisation of Data</a:t>
            </a:r>
            <a:endParaRPr lang="en-GB" dirty="0"/>
          </a:p>
        </p:txBody>
      </p:sp>
      <p:sp>
        <p:nvSpPr>
          <p:cNvPr id="7171" name="Tijdelijke aanduiding voor inhoud 5"/>
          <p:cNvSpPr>
            <a:spLocks noGrp="1"/>
          </p:cNvSpPr>
          <p:nvPr>
            <p:ph idx="1"/>
          </p:nvPr>
        </p:nvSpPr>
        <p:spPr>
          <a:xfrm>
            <a:off x="810815" y="1439863"/>
            <a:ext cx="9193224" cy="5040312"/>
          </a:xfrm>
        </p:spPr>
        <p:txBody>
          <a:bodyPr/>
          <a:lstStyle/>
          <a:p>
            <a:pPr marL="0" indent="0"/>
            <a:r>
              <a:rPr lang="en-GB" dirty="0"/>
              <a:t>Pareto chart</a:t>
            </a:r>
          </a:p>
          <a:p>
            <a:pPr marL="0" indent="0"/>
            <a:endParaRPr lang="en-GB" sz="1800" dirty="0"/>
          </a:p>
          <a:p>
            <a:pPr marL="182563" indent="0"/>
            <a:r>
              <a:rPr lang="en-GB" sz="1600" dirty="0"/>
              <a:t>A Pareto chart is a type of bar chart with:</a:t>
            </a:r>
          </a:p>
          <a:p>
            <a:pPr lvl="1">
              <a:buClrTx/>
            </a:pPr>
            <a:r>
              <a:rPr lang="en-GB" b="0" dirty="0"/>
              <a:t>A horizontal axis that represents the relevant categories (usually defects or errors)</a:t>
            </a:r>
          </a:p>
          <a:p>
            <a:pPr lvl="1">
              <a:buClrTx/>
            </a:pPr>
            <a:r>
              <a:rPr lang="en-GB" b="0" dirty="0"/>
              <a:t>Bars that are ordered from largest to smallest value to identify the “obvious many“ and the “vital few”</a:t>
            </a:r>
          </a:p>
          <a:p>
            <a:pPr lvl="1">
              <a:buClrTx/>
            </a:pPr>
            <a:r>
              <a:rPr lang="en-GB" b="0" dirty="0"/>
              <a:t>A cumulative percentage line that shows the cumulative contribution</a:t>
            </a:r>
          </a:p>
          <a:p>
            <a:pPr lvl="1">
              <a:buClrTx/>
            </a:pPr>
            <a:endParaRPr lang="en-GB" dirty="0"/>
          </a:p>
          <a:p>
            <a:pPr marL="180975" lvl="1" indent="0">
              <a:buClrTx/>
              <a:buNone/>
            </a:pPr>
            <a:r>
              <a:rPr lang="en-GB" dirty="0"/>
              <a:t>80-20 rule</a:t>
            </a:r>
          </a:p>
          <a:p>
            <a:pPr lvl="1">
              <a:buClrTx/>
            </a:pPr>
            <a:r>
              <a:rPr lang="en-GB" b="0" dirty="0"/>
              <a:t>80% of the problems are caused </a:t>
            </a:r>
            <a:br>
              <a:rPr lang="en-GB" b="0" dirty="0"/>
            </a:br>
            <a:r>
              <a:rPr lang="en-GB" b="0" dirty="0"/>
              <a:t>by 20% of the factors</a:t>
            </a:r>
          </a:p>
          <a:p>
            <a:pPr marL="180975" lvl="1" indent="0">
              <a:buNone/>
            </a:pPr>
            <a:endParaRPr lang="en-GB" dirty="0"/>
          </a:p>
          <a:p>
            <a:pPr marL="180975" lvl="1" indent="0">
              <a:buNone/>
            </a:pPr>
            <a:r>
              <a:rPr lang="en-GB" dirty="0"/>
              <a:t>A Pareto chart can help us to focus!</a:t>
            </a:r>
          </a:p>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p:txBody>
          <a:bodyPr/>
          <a:lstStyle/>
          <a:p>
            <a:r>
              <a:rPr lang="en-GB"/>
              <a:t>Visualisation of Data</a:t>
            </a:r>
            <a:endParaRPr lang="en-GB" dirty="0"/>
          </a:p>
        </p:txBody>
      </p:sp>
      <p:sp>
        <p:nvSpPr>
          <p:cNvPr id="9219" name="Tijdelijke aanduiding voor inhoud 4"/>
          <p:cNvSpPr>
            <a:spLocks noGrp="1"/>
          </p:cNvSpPr>
          <p:nvPr>
            <p:ph idx="1"/>
          </p:nvPr>
        </p:nvSpPr>
        <p:spPr/>
        <p:txBody>
          <a:bodyPr/>
          <a:lstStyle/>
          <a:p>
            <a:r>
              <a:rPr lang="en-US" dirty="0"/>
              <a:t>Count results by category - Bar chart</a:t>
            </a:r>
          </a:p>
          <a:p>
            <a:pPr lvl="1"/>
            <a:endParaRPr lang="en-US" dirty="0"/>
          </a:p>
          <a:p>
            <a:pPr lvl="1">
              <a:buClrTx/>
            </a:pPr>
            <a:r>
              <a:rPr lang="en-US" dirty="0"/>
              <a:t>Use a Bar chart or a Pie chart to graphically compare count results or frequencies for two or more groups</a:t>
            </a:r>
          </a:p>
          <a:p>
            <a:pPr lvl="1">
              <a:buClrTx/>
            </a:pPr>
            <a:endParaRPr lang="en-US" dirty="0"/>
          </a:p>
          <a:p>
            <a:pPr marL="180975" lvl="1" indent="0">
              <a:buClrTx/>
              <a:buNone/>
            </a:pPr>
            <a:r>
              <a:rPr lang="en-US" dirty="0"/>
              <a:t>Example: Bar chart of dentist related emergency department visits</a:t>
            </a:r>
          </a:p>
        </p:txBody>
      </p:sp>
      <p:pic>
        <p:nvPicPr>
          <p:cNvPr id="3" name="Picture 2" descr="http://www.abc.net.au/news/image/297508-3x2-940x62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0653" y="4293097"/>
            <a:ext cx="2889119" cy="1712981"/>
          </a:xfrm>
          <a:prstGeom prst="rect">
            <a:avLst/>
          </a:prstGeom>
          <a:noFill/>
          <a:extLst>
            <a:ext uri="{909E8E84-426E-40DD-AFC4-6F175D3DCCD1}">
              <a14:hiddenFill xmlns:a14="http://schemas.microsoft.com/office/drawing/2010/main">
                <a:solidFill>
                  <a:srgbClr val="FFFFFF"/>
                </a:solidFill>
              </a14:hiddenFill>
            </a:ext>
          </a:extLst>
        </p:spPr>
      </p:pic>
      <p:pic>
        <p:nvPicPr>
          <p:cNvPr id="2" name="Afbeelding 1"/>
          <p:cNvPicPr>
            <a:picLocks noChangeAspect="1"/>
          </p:cNvPicPr>
          <p:nvPr/>
        </p:nvPicPr>
        <p:blipFill>
          <a:blip r:embed="rId4" cstate="print"/>
          <a:stretch>
            <a:fillRect/>
          </a:stretch>
        </p:blipFill>
        <p:spPr>
          <a:xfrm>
            <a:off x="1086379" y="3377611"/>
            <a:ext cx="4785784" cy="31025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GB"/>
              <a:t>Visualisation of Data</a:t>
            </a:r>
          </a:p>
        </p:txBody>
      </p:sp>
      <p:sp>
        <p:nvSpPr>
          <p:cNvPr id="10243" name="Tijdelijke aanduiding voor inhoud 4"/>
          <p:cNvSpPr>
            <a:spLocks noGrp="1"/>
          </p:cNvSpPr>
          <p:nvPr>
            <p:ph idx="1"/>
          </p:nvPr>
        </p:nvSpPr>
        <p:spPr/>
        <p:txBody>
          <a:bodyPr/>
          <a:lstStyle/>
          <a:p>
            <a:r>
              <a:rPr lang="en-GB" dirty="0"/>
              <a:t>Count results by category - Pie chart</a:t>
            </a:r>
          </a:p>
          <a:p>
            <a:pPr lvl="1"/>
            <a:endParaRPr lang="en-GB" dirty="0"/>
          </a:p>
          <a:p>
            <a:pPr lvl="1">
              <a:buClrTx/>
            </a:pPr>
            <a:r>
              <a:rPr lang="en-GB" dirty="0"/>
              <a:t>Use a Bar chart or a Pie chart to graphically compare count results or frequencies for two or more groups</a:t>
            </a:r>
          </a:p>
          <a:p>
            <a:pPr lvl="1"/>
            <a:endParaRPr lang="en-US" u="sng" dirty="0">
              <a:solidFill>
                <a:srgbClr val="FF0000"/>
              </a:solidFill>
              <a:latin typeface="Arial" charset="0"/>
            </a:endParaRPr>
          </a:p>
          <a:p>
            <a:pPr marL="180975" lvl="1" indent="0">
              <a:buNone/>
            </a:pPr>
            <a:r>
              <a:rPr lang="en-US" dirty="0"/>
              <a:t>Example</a:t>
            </a:r>
            <a:r>
              <a:rPr lang="en-US"/>
              <a:t>: Pie </a:t>
            </a:r>
            <a:r>
              <a:rPr lang="en-US" dirty="0"/>
              <a:t>chart of dentist related emergency department visits</a:t>
            </a:r>
          </a:p>
          <a:p>
            <a:pPr lvl="1"/>
            <a:endParaRPr lang="en-US" u="sng" dirty="0">
              <a:solidFill>
                <a:srgbClr val="FF0000"/>
              </a:solidFill>
              <a:latin typeface="Arial" charset="0"/>
            </a:endParaRPr>
          </a:p>
        </p:txBody>
      </p:sp>
      <p:pic>
        <p:nvPicPr>
          <p:cNvPr id="2" name="Afbeelding 1"/>
          <p:cNvPicPr>
            <a:picLocks noChangeAspect="1"/>
          </p:cNvPicPr>
          <p:nvPr/>
        </p:nvPicPr>
        <p:blipFill>
          <a:blip r:embed="rId3" cstate="print"/>
          <a:stretch>
            <a:fillRect/>
          </a:stretch>
        </p:blipFill>
        <p:spPr>
          <a:xfrm>
            <a:off x="1093050" y="3404979"/>
            <a:ext cx="4828118" cy="3103200"/>
          </a:xfrm>
          <a:prstGeom prst="rect">
            <a:avLst/>
          </a:prstGeom>
        </p:spPr>
      </p:pic>
      <p:pic>
        <p:nvPicPr>
          <p:cNvPr id="6" name="Picture 2" descr="http://www.abc.net.au/news/image/297508-3x2-940x62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0653" y="4293097"/>
            <a:ext cx="2889119" cy="17129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GB"/>
              <a:t>Visualisation of Data</a:t>
            </a:r>
          </a:p>
        </p:txBody>
      </p:sp>
      <p:sp>
        <p:nvSpPr>
          <p:cNvPr id="11267" name="Tijdelijke aanduiding voor inhoud 5"/>
          <p:cNvSpPr>
            <a:spLocks noGrp="1"/>
          </p:cNvSpPr>
          <p:nvPr>
            <p:ph idx="1"/>
          </p:nvPr>
        </p:nvSpPr>
        <p:spPr/>
        <p:txBody>
          <a:bodyPr/>
          <a:lstStyle/>
          <a:p>
            <a:r>
              <a:rPr lang="en-GB" dirty="0"/>
              <a:t>Count results by interval - Dot plot</a:t>
            </a:r>
          </a:p>
          <a:p>
            <a:pPr lvl="1"/>
            <a:endParaRPr lang="en-GB" dirty="0"/>
          </a:p>
          <a:p>
            <a:pPr lvl="1">
              <a:buClrTx/>
            </a:pPr>
            <a:r>
              <a:rPr lang="en-GB" dirty="0"/>
              <a:t>Visualises the distribution/dispersion of data</a:t>
            </a:r>
          </a:p>
          <a:p>
            <a:pPr marL="180975" lvl="1" indent="0">
              <a:buNone/>
            </a:pPr>
            <a:endParaRPr lang="en-US" u="sng" dirty="0">
              <a:solidFill>
                <a:srgbClr val="FF0000"/>
              </a:solidFill>
              <a:latin typeface="Arial" charset="0"/>
            </a:endParaRPr>
          </a:p>
          <a:p>
            <a:pPr marL="180975" lvl="1" indent="0">
              <a:buNone/>
            </a:pPr>
            <a:r>
              <a:rPr lang="en-US" dirty="0">
                <a:latin typeface="Arial" charset="0"/>
              </a:rPr>
              <a:t>Example: </a:t>
            </a:r>
            <a:r>
              <a:rPr lang="en-US" dirty="0" err="1">
                <a:latin typeface="Arial" charset="0"/>
              </a:rPr>
              <a:t>Dotplot</a:t>
            </a:r>
            <a:r>
              <a:rPr lang="en-US" dirty="0">
                <a:latin typeface="Arial" charset="0"/>
              </a:rPr>
              <a:t> of patient Weight </a:t>
            </a:r>
            <a:endParaRPr lang="nl-NL" dirty="0">
              <a:latin typeface="Arial" charset="0"/>
            </a:endParaRPr>
          </a:p>
          <a:p>
            <a:pPr lvl="1"/>
            <a:endParaRPr lang="en-GB" dirty="0"/>
          </a:p>
        </p:txBody>
      </p:sp>
      <p:pic>
        <p:nvPicPr>
          <p:cNvPr id="3" name="Afbeelding 2"/>
          <p:cNvPicPr>
            <a:picLocks noChangeAspect="1"/>
          </p:cNvPicPr>
          <p:nvPr/>
        </p:nvPicPr>
        <p:blipFill>
          <a:blip r:embed="rId3" cstate="print"/>
          <a:stretch>
            <a:fillRect/>
          </a:stretch>
        </p:blipFill>
        <p:spPr>
          <a:xfrm>
            <a:off x="2517686" y="3140969"/>
            <a:ext cx="5496302" cy="35006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dirty="0"/>
              <a:t>Visualisation of Data</a:t>
            </a:r>
          </a:p>
        </p:txBody>
      </p:sp>
      <p:sp>
        <p:nvSpPr>
          <p:cNvPr id="12291" name="Tijdelijke aanduiding voor inhoud 5"/>
          <p:cNvSpPr>
            <a:spLocks noGrp="1"/>
          </p:cNvSpPr>
          <p:nvPr>
            <p:ph idx="1"/>
          </p:nvPr>
        </p:nvSpPr>
        <p:spPr/>
        <p:txBody>
          <a:bodyPr/>
          <a:lstStyle/>
          <a:p>
            <a:r>
              <a:rPr lang="en-GB" dirty="0"/>
              <a:t>Count results by interval - Histogram</a:t>
            </a:r>
          </a:p>
          <a:p>
            <a:pPr lvl="1"/>
            <a:endParaRPr lang="en-GB" dirty="0"/>
          </a:p>
          <a:p>
            <a:pPr lvl="1">
              <a:buClrTx/>
            </a:pPr>
            <a:r>
              <a:rPr lang="en-GB" dirty="0"/>
              <a:t>Visualises the distribution/dispersion of data</a:t>
            </a:r>
          </a:p>
          <a:p>
            <a:pPr lvl="1">
              <a:buClrTx/>
            </a:pPr>
            <a:r>
              <a:rPr lang="en-GB" dirty="0"/>
              <a:t>Frequency</a:t>
            </a:r>
            <a:r>
              <a:rPr lang="en-US" dirty="0"/>
              <a:t>: bars indicate the number of observations</a:t>
            </a:r>
          </a:p>
          <a:p>
            <a:pPr lvl="1">
              <a:buClrTx/>
            </a:pPr>
            <a:r>
              <a:rPr lang="en-US" dirty="0"/>
              <a:t>Density: bars indicate the percentage</a:t>
            </a:r>
          </a:p>
          <a:p>
            <a:pPr marL="180975" lvl="1" indent="0">
              <a:buNone/>
            </a:pPr>
            <a:endParaRPr lang="en-US" u="sng" dirty="0">
              <a:solidFill>
                <a:srgbClr val="FF0000"/>
              </a:solidFill>
              <a:latin typeface="Arial" charset="0"/>
            </a:endParaRPr>
          </a:p>
          <a:p>
            <a:pPr marL="180975" lvl="1" indent="0">
              <a:buNone/>
            </a:pPr>
            <a:r>
              <a:rPr lang="en-US" dirty="0">
                <a:latin typeface="Arial" charset="0"/>
              </a:rPr>
              <a:t>Example: Histogram of female patient weight</a:t>
            </a:r>
            <a:endParaRPr lang="en-US" dirty="0"/>
          </a:p>
          <a:p>
            <a:pPr lvl="1"/>
            <a:endParaRPr lang="en-US" dirty="0"/>
          </a:p>
        </p:txBody>
      </p:sp>
      <p:sp>
        <p:nvSpPr>
          <p:cNvPr id="12294" name="AutoShape 2"/>
          <p:cNvSpPr>
            <a:spLocks noChangeAspect="1" noChangeArrowheads="1"/>
          </p:cNvSpPr>
          <p:nvPr/>
        </p:nvSpPr>
        <p:spPr bwMode="auto">
          <a:xfrm>
            <a:off x="5623918" y="3429001"/>
            <a:ext cx="4663082" cy="2767013"/>
          </a:xfrm>
          <a:prstGeom prst="rect">
            <a:avLst/>
          </a:prstGeom>
          <a:noFill/>
          <a:ln w="9525">
            <a:noFill/>
            <a:miter lim="800000"/>
            <a:headEnd/>
            <a:tailEnd/>
          </a:ln>
        </p:spPr>
        <p:txBody>
          <a:bodyPr/>
          <a:lstStyle/>
          <a:p>
            <a:endParaRPr lang="nl-NL"/>
          </a:p>
        </p:txBody>
      </p:sp>
      <p:pic>
        <p:nvPicPr>
          <p:cNvPr id="3" name="Afbeelding 2"/>
          <p:cNvPicPr>
            <a:picLocks noChangeAspect="1"/>
          </p:cNvPicPr>
          <p:nvPr/>
        </p:nvPicPr>
        <p:blipFill>
          <a:blip r:embed="rId3" cstate="print"/>
          <a:stretch>
            <a:fillRect/>
          </a:stretch>
        </p:blipFill>
        <p:spPr>
          <a:xfrm>
            <a:off x="2632221" y="3645024"/>
            <a:ext cx="4725099" cy="30326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Grp="1" noChangeArrowheads="1"/>
          </p:cNvSpPr>
          <p:nvPr>
            <p:ph type="title"/>
          </p:nvPr>
        </p:nvSpPr>
        <p:spPr/>
        <p:txBody>
          <a:bodyPr/>
          <a:lstStyle/>
          <a:p>
            <a:r>
              <a:rPr lang="en-GB"/>
              <a:t>Visualisation of Data</a:t>
            </a:r>
          </a:p>
        </p:txBody>
      </p:sp>
      <p:sp>
        <p:nvSpPr>
          <p:cNvPr id="14339" name="Tijdelijke aanduiding voor inhoud 6"/>
          <p:cNvSpPr>
            <a:spLocks noGrp="1"/>
          </p:cNvSpPr>
          <p:nvPr>
            <p:ph idx="1"/>
          </p:nvPr>
        </p:nvSpPr>
        <p:spPr/>
        <p:txBody>
          <a:bodyPr/>
          <a:lstStyle/>
          <a:p>
            <a:r>
              <a:rPr lang="en-GB" dirty="0"/>
              <a:t>Box plot</a:t>
            </a:r>
          </a:p>
          <a:p>
            <a:pPr lvl="1"/>
            <a:endParaRPr lang="en-GB" dirty="0"/>
          </a:p>
          <a:p>
            <a:pPr lvl="1">
              <a:buClrTx/>
            </a:pPr>
            <a:r>
              <a:rPr lang="en-GB" dirty="0"/>
              <a:t>Use the Box plot (box-and-whisker plots) to visualise and compare data distributions</a:t>
            </a:r>
          </a:p>
          <a:p>
            <a:pPr lvl="1"/>
            <a:endParaRPr lang="en-GB" u="sng" dirty="0">
              <a:solidFill>
                <a:srgbClr val="FF0000"/>
              </a:solidFill>
              <a:latin typeface="Arial" charset="0"/>
            </a:endParaRPr>
          </a:p>
          <a:p>
            <a:pPr lvl="1"/>
            <a:endParaRPr lang="en-GB" dirty="0"/>
          </a:p>
        </p:txBody>
      </p:sp>
      <p:sp>
        <p:nvSpPr>
          <p:cNvPr id="3" name="Rectangle 2"/>
          <p:cNvSpPr/>
          <p:nvPr/>
        </p:nvSpPr>
        <p:spPr>
          <a:xfrm>
            <a:off x="0" y="6597353"/>
            <a:ext cx="10287000" cy="2606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7" name="Afbeelding 6"/>
          <p:cNvPicPr>
            <a:picLocks noChangeAspect="1"/>
          </p:cNvPicPr>
          <p:nvPr/>
        </p:nvPicPr>
        <p:blipFill>
          <a:blip r:embed="rId3" cstate="print"/>
          <a:stretch>
            <a:fillRect/>
          </a:stretch>
        </p:blipFill>
        <p:spPr>
          <a:xfrm>
            <a:off x="1197350" y="3068960"/>
            <a:ext cx="5344666" cy="3501008"/>
          </a:xfrm>
          <a:prstGeom prst="rect">
            <a:avLst/>
          </a:prstGeom>
        </p:spPr>
      </p:pic>
      <p:grpSp>
        <p:nvGrpSpPr>
          <p:cNvPr id="2" name="Groep 7"/>
          <p:cNvGrpSpPr/>
          <p:nvPr/>
        </p:nvGrpSpPr>
        <p:grpSpPr>
          <a:xfrm>
            <a:off x="5445646" y="3683942"/>
            <a:ext cx="4315366" cy="2462213"/>
            <a:chOff x="4355976" y="3496866"/>
            <a:chExt cx="4164904" cy="2563498"/>
          </a:xfrm>
        </p:grpSpPr>
        <p:sp>
          <p:nvSpPr>
            <p:cNvPr id="9" name="Tekstvak 8"/>
            <p:cNvSpPr txBox="1"/>
            <p:nvPr/>
          </p:nvSpPr>
          <p:spPr>
            <a:xfrm>
              <a:off x="6072608" y="3496866"/>
              <a:ext cx="2448272" cy="2563498"/>
            </a:xfrm>
            <a:prstGeom prst="rect">
              <a:avLst/>
            </a:prstGeom>
            <a:solidFill>
              <a:schemeClr val="bg1"/>
            </a:solidFill>
          </p:spPr>
          <p:txBody>
            <a:bodyPr wrap="square" rtlCol="0">
              <a:spAutoFit/>
            </a:bodyPr>
            <a:lstStyle/>
            <a:p>
              <a:endParaRPr lang="nl-NL" sz="1400" b="1" dirty="0"/>
            </a:p>
            <a:p>
              <a:r>
                <a:rPr lang="nl-NL" sz="1400" b="1" dirty="0" err="1"/>
                <a:t>Outlier</a:t>
              </a:r>
              <a:endParaRPr lang="nl-NL" sz="1400" b="1" dirty="0"/>
            </a:p>
            <a:p>
              <a:endParaRPr lang="nl-NL" sz="1000" b="1" dirty="0"/>
            </a:p>
            <a:p>
              <a:endParaRPr lang="nl-NL" sz="1400" b="1" dirty="0"/>
            </a:p>
            <a:p>
              <a:r>
                <a:rPr lang="nl-NL" sz="1400" b="1" dirty="0" err="1"/>
                <a:t>Upper</a:t>
              </a:r>
              <a:r>
                <a:rPr lang="nl-NL" sz="1400" b="1" dirty="0"/>
                <a:t> limit</a:t>
              </a:r>
            </a:p>
            <a:p>
              <a:r>
                <a:rPr lang="nl-NL" sz="1400" b="1" dirty="0" err="1"/>
                <a:t>Upper</a:t>
              </a:r>
              <a:r>
                <a:rPr lang="nl-NL" sz="1400" b="1" dirty="0"/>
                <a:t> </a:t>
              </a:r>
              <a:r>
                <a:rPr lang="nl-NL" sz="1400" b="1" dirty="0" err="1"/>
                <a:t>quartile</a:t>
              </a:r>
              <a:endParaRPr lang="nl-NL" sz="1400" b="1" dirty="0"/>
            </a:p>
            <a:p>
              <a:r>
                <a:rPr lang="nl-NL" sz="1400" b="1" dirty="0" err="1"/>
                <a:t>Median</a:t>
              </a:r>
              <a:endParaRPr lang="nl-NL" sz="1400" b="1" dirty="0"/>
            </a:p>
            <a:p>
              <a:r>
                <a:rPr lang="nl-NL" sz="1400" b="1" dirty="0" err="1"/>
                <a:t>Lower</a:t>
              </a:r>
              <a:r>
                <a:rPr lang="nl-NL" sz="1400" b="1" dirty="0"/>
                <a:t> </a:t>
              </a:r>
              <a:r>
                <a:rPr lang="nl-NL" sz="1400" b="1" dirty="0" err="1"/>
                <a:t>quartile</a:t>
              </a:r>
              <a:endParaRPr lang="nl-NL" sz="1400" b="1" dirty="0"/>
            </a:p>
            <a:p>
              <a:endParaRPr lang="nl-NL" b="1" dirty="0"/>
            </a:p>
            <a:p>
              <a:r>
                <a:rPr lang="nl-NL" sz="1400" b="1" dirty="0" err="1"/>
                <a:t>Lower</a:t>
              </a:r>
              <a:r>
                <a:rPr lang="nl-NL" sz="1400" b="1" dirty="0"/>
                <a:t> limit</a:t>
              </a:r>
            </a:p>
            <a:p>
              <a:endParaRPr lang="nl-NL" sz="1400" dirty="0"/>
            </a:p>
          </p:txBody>
        </p:sp>
        <p:cxnSp>
          <p:nvCxnSpPr>
            <p:cNvPr id="10" name="Rechte verbindingslijn met pijl 9"/>
            <p:cNvCxnSpPr/>
            <p:nvPr/>
          </p:nvCxnSpPr>
          <p:spPr>
            <a:xfrm flipH="1">
              <a:off x="4355976" y="3861048"/>
              <a:ext cx="17281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Rechte verbindingslijn met pijl 10"/>
            <p:cNvCxnSpPr/>
            <p:nvPr/>
          </p:nvCxnSpPr>
          <p:spPr>
            <a:xfrm flipH="1">
              <a:off x="4372992" y="4437112"/>
              <a:ext cx="17281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Rechte verbindingslijn met pijl 11"/>
            <p:cNvCxnSpPr/>
            <p:nvPr/>
          </p:nvCxnSpPr>
          <p:spPr>
            <a:xfrm flipH="1">
              <a:off x="4644008" y="4682280"/>
              <a:ext cx="14571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Rechte verbindingslijn met pijl 12"/>
            <p:cNvCxnSpPr/>
            <p:nvPr/>
          </p:nvCxnSpPr>
          <p:spPr>
            <a:xfrm flipH="1">
              <a:off x="4641848" y="4806104"/>
              <a:ext cx="14571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Rechte verbindingslijn met pijl 13"/>
            <p:cNvCxnSpPr/>
            <p:nvPr/>
          </p:nvCxnSpPr>
          <p:spPr>
            <a:xfrm flipH="1">
              <a:off x="4644008" y="5128048"/>
              <a:ext cx="14571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Rechte verbindingslijn met pijl 14"/>
            <p:cNvCxnSpPr/>
            <p:nvPr/>
          </p:nvCxnSpPr>
          <p:spPr>
            <a:xfrm flipH="1">
              <a:off x="4355976" y="5589240"/>
              <a:ext cx="17281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a:t>Visualisation of Data</a:t>
            </a:r>
          </a:p>
        </p:txBody>
      </p:sp>
      <p:sp>
        <p:nvSpPr>
          <p:cNvPr id="18435" name="Tijdelijke aanduiding voor inhoud 4"/>
          <p:cNvSpPr>
            <a:spLocks noGrp="1"/>
          </p:cNvSpPr>
          <p:nvPr>
            <p:ph idx="1"/>
          </p:nvPr>
        </p:nvSpPr>
        <p:spPr/>
        <p:txBody>
          <a:bodyPr/>
          <a:lstStyle/>
          <a:p>
            <a:r>
              <a:rPr lang="en-GB" dirty="0"/>
              <a:t>Time series plot</a:t>
            </a:r>
          </a:p>
          <a:p>
            <a:pPr lvl="1"/>
            <a:endParaRPr lang="en-GB" sz="1800" dirty="0"/>
          </a:p>
          <a:p>
            <a:pPr lvl="1">
              <a:buClrTx/>
            </a:pPr>
            <a:r>
              <a:rPr lang="en-GB" dirty="0"/>
              <a:t>Use the Time series plot to visualise and/ or discover patterns in time</a:t>
            </a:r>
          </a:p>
          <a:p>
            <a:pPr lvl="1">
              <a:buClrTx/>
            </a:pPr>
            <a:r>
              <a:rPr lang="en-GB" dirty="0"/>
              <a:t>Usually one of the first graphs made to see if the behaviour is stable</a:t>
            </a:r>
          </a:p>
          <a:p>
            <a:pPr lvl="1"/>
            <a:endParaRPr lang="en-GB" u="sng" dirty="0">
              <a:solidFill>
                <a:srgbClr val="FF0000"/>
              </a:solidFill>
              <a:latin typeface="Arial" charset="0"/>
            </a:endParaRPr>
          </a:p>
          <a:p>
            <a:pPr marL="180975" lvl="1" indent="0">
              <a:buNone/>
            </a:pPr>
            <a:r>
              <a:rPr lang="en-US" dirty="0">
                <a:latin typeface="Arial" charset="0"/>
              </a:rPr>
              <a:t>Example: Time series plot of patient body weight</a:t>
            </a:r>
            <a:endParaRPr lang="nl-NL" dirty="0">
              <a:latin typeface="Arial" charset="0"/>
            </a:endParaRPr>
          </a:p>
          <a:p>
            <a:pPr lvl="1"/>
            <a:endParaRPr lang="en-GB" dirty="0"/>
          </a:p>
        </p:txBody>
      </p:sp>
      <p:pic>
        <p:nvPicPr>
          <p:cNvPr id="2" name="Afbeelding 1"/>
          <p:cNvPicPr>
            <a:picLocks noChangeAspect="1"/>
          </p:cNvPicPr>
          <p:nvPr/>
        </p:nvPicPr>
        <p:blipFill>
          <a:blip r:embed="rId3" cstate="print"/>
          <a:stretch>
            <a:fillRect/>
          </a:stretch>
        </p:blipFill>
        <p:spPr>
          <a:xfrm>
            <a:off x="2712186" y="3566152"/>
            <a:ext cx="4699567" cy="3031200"/>
          </a:xfrm>
          <a:prstGeom prst="rect">
            <a:avLst/>
          </a:prstGeom>
        </p:spPr>
      </p:pic>
    </p:spTree>
  </p:cSld>
  <p:clrMapOvr>
    <a:masterClrMapping/>
  </p:clrMapOvr>
</p:sld>
</file>

<file path=ppt/theme/theme1.xml><?xml version="1.0" encoding="utf-8"?>
<a:theme xmlns:a="http://schemas.openxmlformats.org/drawingml/2006/main" name="LSSH">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C4172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565</TotalTime>
  <Words>2419</Words>
  <Application>Microsoft Office PowerPoint</Application>
  <PresentationFormat>35-mm diapozitivi</PresentationFormat>
  <Paragraphs>217</Paragraphs>
  <Slides>22</Slides>
  <Notes>22</Notes>
  <HiddenSlides>0</HiddenSlides>
  <MMClips>0</MMClips>
  <ScaleCrop>false</ScaleCrop>
  <HeadingPairs>
    <vt:vector size="6" baseType="variant">
      <vt:variant>
        <vt:lpstr>Uporabljene pisave</vt:lpstr>
      </vt:variant>
      <vt:variant>
        <vt:i4>3</vt:i4>
      </vt:variant>
      <vt:variant>
        <vt:lpstr>Tema</vt:lpstr>
      </vt:variant>
      <vt:variant>
        <vt:i4>1</vt:i4>
      </vt:variant>
      <vt:variant>
        <vt:lpstr>Naslovi diapozitivov</vt:lpstr>
      </vt:variant>
      <vt:variant>
        <vt:i4>22</vt:i4>
      </vt:variant>
    </vt:vector>
  </HeadingPairs>
  <TitlesOfParts>
    <vt:vector size="26" baseType="lpstr">
      <vt:lpstr>Calibri</vt:lpstr>
      <vt:lpstr>Arial Black</vt:lpstr>
      <vt:lpstr>Arial</vt:lpstr>
      <vt:lpstr>LSSH</vt:lpstr>
      <vt:lpstr>Visualisation of data  </vt:lpstr>
      <vt:lpstr>Visualisation of Data</vt:lpstr>
      <vt:lpstr>Visualisation of Data</vt:lpstr>
      <vt:lpstr>Visualisation of Data</vt:lpstr>
      <vt:lpstr>Visualisation of Data</vt:lpstr>
      <vt:lpstr>Visualisation of Data</vt:lpstr>
      <vt:lpstr>Visualisation of Data</vt:lpstr>
      <vt:lpstr>Visualisation of Data</vt:lpstr>
      <vt:lpstr>Visualisation of Data</vt:lpstr>
      <vt:lpstr>Visualisation of Data</vt:lpstr>
      <vt:lpstr>Visualisation of Data</vt:lpstr>
      <vt:lpstr>Visual Management</vt:lpstr>
      <vt:lpstr>Visual Management</vt:lpstr>
      <vt:lpstr>Visual Management</vt:lpstr>
      <vt:lpstr>Visual Management</vt:lpstr>
      <vt:lpstr>Visual Management</vt:lpstr>
      <vt:lpstr>Visual Management</vt:lpstr>
      <vt:lpstr>Visual Management</vt:lpstr>
      <vt:lpstr>Visual Management</vt:lpstr>
      <vt:lpstr>Visual Management</vt:lpstr>
      <vt:lpstr>Visual Management</vt:lpstr>
      <vt:lpstr>Visual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24.YB.UH.U4.E2 - Visualisation (Data &amp; Management)</dc:title>
  <dc:subject/>
  <dc:creator>Paulien</dc:creator>
  <cp:lastModifiedBy>Milan Zorman</cp:lastModifiedBy>
  <cp:revision>27</cp:revision>
  <dcterms:created xsi:type="dcterms:W3CDTF">2014-02-17T10:18:21Z</dcterms:created>
  <dcterms:modified xsi:type="dcterms:W3CDTF">2020-10-29T20:40:40Z</dcterms:modified>
</cp:coreProperties>
</file>